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7556500" cy="10693400"/>
  <p:notesSz cx="6858000" cy="9144000"/>
  <p:embeddedFontLst>
    <p:embeddedFont>
      <p:font typeface="Calibri" panose="020F0502020204030204" pitchFamily="34" charset="0"/>
      <p:regular r:id="rId16"/>
      <p:bold r:id="rId17"/>
      <p:italic r:id="rId18"/>
      <p:boldItalic r:id="rId19"/>
    </p:embeddedFont>
    <p:embeddedFont>
      <p:font typeface="Garet Italics" panose="020B0604020202020204" charset="0"/>
      <p:regular r:id="rId20"/>
    </p:embeddedFont>
    <p:embeddedFont>
      <p:font typeface="Garet Bold Italics" panose="020B0604020202020204" charset="0"/>
      <p:regular r:id="rId21"/>
    </p:embeddedFont>
    <p:embeddedFont>
      <p:font typeface="Montserrat Medium" pitchFamily="2" charset="0"/>
      <p:regular r:id="rId22"/>
      <p:italic r:id="rId23"/>
    </p:embeddedFont>
    <p:embeddedFont>
      <p:font typeface="Garet Bold" panose="020B0604020202020204" charset="0"/>
      <p:regular r:id="rId24"/>
    </p:embeddedFont>
    <p:embeddedFont>
      <p:font typeface="Garet Ultra-Bold" panose="020B0604020202020204" charset="0"/>
      <p:regular r:id="rId25"/>
    </p:embeddedFont>
    <p:embeddedFont>
      <p:font typeface="Montserrat Bold" pitchFamily="2" charset="0"/>
      <p:regular r:id="rId26"/>
      <p:bold r:id="rId27"/>
    </p:embeddedFont>
    <p:embeddedFont>
      <p:font typeface="Arimo Bold" panose="020B0604020202020204" charset="0"/>
      <p:regular r:id="rId28"/>
    </p:embeddedFont>
    <p:embeddedFont>
      <p:font typeface="Garet"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222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000" y="1665029"/>
            <a:ext cx="6996000" cy="6834715"/>
          </a:xfrm>
          <a:custGeom>
            <a:avLst/>
            <a:gdLst/>
            <a:ahLst/>
            <a:cxnLst/>
            <a:rect l="l" t="t" r="r" b="b"/>
            <a:pathLst>
              <a:path w="6996000" h="6834715">
                <a:moveTo>
                  <a:pt x="0" y="0"/>
                </a:moveTo>
                <a:lnTo>
                  <a:pt x="6996000" y="0"/>
                </a:lnTo>
                <a:lnTo>
                  <a:pt x="6996000" y="6834714"/>
                </a:lnTo>
                <a:lnTo>
                  <a:pt x="0" y="6834714"/>
                </a:lnTo>
                <a:lnTo>
                  <a:pt x="0" y="0"/>
                </a:lnTo>
                <a:close/>
              </a:path>
            </a:pathLst>
          </a:custGeom>
          <a:blipFill>
            <a:blip r:embed="rId2"/>
            <a:stretch>
              <a:fillRect l="-23404" r="-23404"/>
            </a:stretch>
          </a:blipFill>
        </p:spPr>
      </p:sp>
      <p:grpSp>
        <p:nvGrpSpPr>
          <p:cNvPr id="3" name="Group 3"/>
          <p:cNvGrpSpPr/>
          <p:nvPr/>
        </p:nvGrpSpPr>
        <p:grpSpPr>
          <a:xfrm>
            <a:off x="-125324" y="4394737"/>
            <a:ext cx="4158460" cy="1645046"/>
            <a:chOff x="0" y="0"/>
            <a:chExt cx="1490298" cy="589547"/>
          </a:xfrm>
        </p:grpSpPr>
        <p:sp>
          <p:nvSpPr>
            <p:cNvPr id="4" name="Freeform 4"/>
            <p:cNvSpPr/>
            <p:nvPr/>
          </p:nvSpPr>
          <p:spPr>
            <a:xfrm>
              <a:off x="0" y="0"/>
              <a:ext cx="1490298" cy="589547"/>
            </a:xfrm>
            <a:custGeom>
              <a:avLst/>
              <a:gdLst/>
              <a:ahLst/>
              <a:cxnLst/>
              <a:rect l="l" t="t" r="r" b="b"/>
              <a:pathLst>
                <a:path w="1490298" h="589547">
                  <a:moveTo>
                    <a:pt x="0" y="0"/>
                  </a:moveTo>
                  <a:lnTo>
                    <a:pt x="1490298" y="0"/>
                  </a:lnTo>
                  <a:lnTo>
                    <a:pt x="1490298" y="589547"/>
                  </a:lnTo>
                  <a:lnTo>
                    <a:pt x="0" y="589547"/>
                  </a:lnTo>
                  <a:close/>
                </a:path>
              </a:pathLst>
            </a:custGeom>
            <a:solidFill>
              <a:srgbClr val="FBCC0A"/>
            </a:solidFill>
          </p:spPr>
        </p:sp>
        <p:sp>
          <p:nvSpPr>
            <p:cNvPr id="5" name="TextBox 5"/>
            <p:cNvSpPr txBox="1"/>
            <p:nvPr/>
          </p:nvSpPr>
          <p:spPr>
            <a:xfrm>
              <a:off x="0" y="19050"/>
              <a:ext cx="1490298" cy="570497"/>
            </a:xfrm>
            <a:prstGeom prst="rect">
              <a:avLst/>
            </a:prstGeom>
          </p:spPr>
          <p:txBody>
            <a:bodyPr lIns="50800" tIns="50800" rIns="50800" bIns="50800" rtlCol="0" anchor="ctr"/>
            <a:lstStyle/>
            <a:p>
              <a:pPr algn="ctr">
                <a:lnSpc>
                  <a:spcPts val="1214"/>
                </a:lnSpc>
              </a:pPr>
              <a:endParaRPr/>
            </a:p>
          </p:txBody>
        </p:sp>
      </p:grpSp>
      <p:sp>
        <p:nvSpPr>
          <p:cNvPr id="6" name="Freeform 6"/>
          <p:cNvSpPr/>
          <p:nvPr/>
        </p:nvSpPr>
        <p:spPr>
          <a:xfrm>
            <a:off x="5718179" y="316258"/>
            <a:ext cx="1085821" cy="1226851"/>
          </a:xfrm>
          <a:custGeom>
            <a:avLst/>
            <a:gdLst/>
            <a:ahLst/>
            <a:cxnLst/>
            <a:rect l="l" t="t" r="r" b="b"/>
            <a:pathLst>
              <a:path w="1085821" h="1226851">
                <a:moveTo>
                  <a:pt x="0" y="0"/>
                </a:moveTo>
                <a:lnTo>
                  <a:pt x="1085821" y="0"/>
                </a:lnTo>
                <a:lnTo>
                  <a:pt x="1085821" y="1226851"/>
                </a:lnTo>
                <a:lnTo>
                  <a:pt x="0" y="1226851"/>
                </a:lnTo>
                <a:lnTo>
                  <a:pt x="0" y="0"/>
                </a:lnTo>
                <a:close/>
              </a:path>
            </a:pathLst>
          </a:custGeom>
          <a:blipFill>
            <a:blip r:embed="rId3"/>
            <a:stretch>
              <a:fillRect/>
            </a:stretch>
          </a:blipFill>
        </p:spPr>
      </p:sp>
      <p:sp>
        <p:nvSpPr>
          <p:cNvPr id="7" name="TextBox 7"/>
          <p:cNvSpPr txBox="1"/>
          <p:nvPr/>
        </p:nvSpPr>
        <p:spPr>
          <a:xfrm>
            <a:off x="5028000" y="9768360"/>
            <a:ext cx="1776000" cy="167640"/>
          </a:xfrm>
          <a:prstGeom prst="rect">
            <a:avLst/>
          </a:prstGeom>
        </p:spPr>
        <p:txBody>
          <a:bodyPr lIns="0" tIns="0" rIns="0" bIns="0" rtlCol="0" anchor="t">
            <a:spAutoFit/>
          </a:bodyPr>
          <a:lstStyle/>
          <a:p>
            <a:pPr algn="r">
              <a:lnSpc>
                <a:spcPts val="1320"/>
              </a:lnSpc>
            </a:pPr>
            <a:r>
              <a:rPr lang="en-US" sz="1200" b="1">
                <a:solidFill>
                  <a:srgbClr val="000000"/>
                </a:solidFill>
                <a:latin typeface="Garet Bold"/>
                <a:ea typeface="Garet Bold"/>
                <a:cs typeface="Garet Bold"/>
                <a:sym typeface="Garet Bold"/>
              </a:rPr>
              <a:t>JANVIER 2026</a:t>
            </a:r>
          </a:p>
        </p:txBody>
      </p:sp>
      <p:sp>
        <p:nvSpPr>
          <p:cNvPr id="8" name="TextBox 8"/>
          <p:cNvSpPr txBox="1"/>
          <p:nvPr/>
        </p:nvSpPr>
        <p:spPr>
          <a:xfrm>
            <a:off x="756000" y="9426245"/>
            <a:ext cx="4272000" cy="527684"/>
          </a:xfrm>
          <a:prstGeom prst="rect">
            <a:avLst/>
          </a:prstGeom>
        </p:spPr>
        <p:txBody>
          <a:bodyPr lIns="0" tIns="0" rIns="0" bIns="0" rtlCol="0" anchor="t">
            <a:spAutoFit/>
          </a:bodyPr>
          <a:lstStyle/>
          <a:p>
            <a:pPr algn="l">
              <a:lnSpc>
                <a:spcPts val="2100"/>
              </a:lnSpc>
            </a:pPr>
            <a:r>
              <a:rPr lang="en-US" sz="1400">
                <a:solidFill>
                  <a:srgbClr val="000000"/>
                </a:solidFill>
                <a:latin typeface="Garet"/>
                <a:ea typeface="Garet"/>
                <a:cs typeface="Garet"/>
                <a:sym typeface="Garet"/>
              </a:rPr>
              <a:t>01 Janvier 2025 </a:t>
            </a:r>
          </a:p>
          <a:p>
            <a:pPr algn="l">
              <a:lnSpc>
                <a:spcPts val="2100"/>
              </a:lnSpc>
            </a:pPr>
            <a:r>
              <a:rPr lang="en-US" sz="1400">
                <a:solidFill>
                  <a:srgbClr val="000000"/>
                </a:solidFill>
                <a:latin typeface="Garet"/>
                <a:ea typeface="Garet"/>
                <a:cs typeface="Garet"/>
                <a:sym typeface="Garet"/>
              </a:rPr>
              <a:t>31 Décembre 2025</a:t>
            </a:r>
          </a:p>
        </p:txBody>
      </p:sp>
      <p:sp>
        <p:nvSpPr>
          <p:cNvPr id="9" name="TextBox 9"/>
          <p:cNvSpPr txBox="1"/>
          <p:nvPr/>
        </p:nvSpPr>
        <p:spPr>
          <a:xfrm>
            <a:off x="756000" y="9118868"/>
            <a:ext cx="4272000" cy="198755"/>
          </a:xfrm>
          <a:prstGeom prst="rect">
            <a:avLst/>
          </a:prstGeom>
        </p:spPr>
        <p:txBody>
          <a:bodyPr lIns="0" tIns="0" rIns="0" bIns="0" rtlCol="0" anchor="t">
            <a:spAutoFit/>
          </a:bodyPr>
          <a:lstStyle/>
          <a:p>
            <a:pPr algn="l">
              <a:lnSpc>
                <a:spcPts val="1540"/>
              </a:lnSpc>
            </a:pPr>
            <a:r>
              <a:rPr lang="en-US" sz="1400" b="1">
                <a:solidFill>
                  <a:srgbClr val="167F12"/>
                </a:solidFill>
                <a:latin typeface="Garet Ultra-Bold"/>
                <a:ea typeface="Garet Ultra-Bold"/>
                <a:cs typeface="Garet Ultra-Bold"/>
                <a:sym typeface="Garet Ultra-Bold"/>
              </a:rPr>
              <a:t>ANNÉE D’EXERCICE</a:t>
            </a:r>
          </a:p>
        </p:txBody>
      </p:sp>
      <p:sp>
        <p:nvSpPr>
          <p:cNvPr id="10" name="TextBox 10"/>
          <p:cNvSpPr txBox="1"/>
          <p:nvPr/>
        </p:nvSpPr>
        <p:spPr>
          <a:xfrm>
            <a:off x="756000" y="4623175"/>
            <a:ext cx="3127032" cy="1232167"/>
          </a:xfrm>
          <a:prstGeom prst="rect">
            <a:avLst/>
          </a:prstGeom>
        </p:spPr>
        <p:txBody>
          <a:bodyPr lIns="0" tIns="0" rIns="0" bIns="0" rtlCol="0" anchor="t">
            <a:spAutoFit/>
          </a:bodyPr>
          <a:lstStyle/>
          <a:p>
            <a:pPr algn="l">
              <a:lnSpc>
                <a:spcPts val="9454"/>
              </a:lnSpc>
            </a:pPr>
            <a:r>
              <a:rPr lang="en-US" sz="8595" b="1">
                <a:solidFill>
                  <a:srgbClr val="167F12"/>
                </a:solidFill>
                <a:latin typeface="Garet Bold"/>
                <a:ea typeface="Garet Bold"/>
                <a:cs typeface="Garet Bold"/>
                <a:sym typeface="Garet Bold"/>
              </a:rPr>
              <a:t>2025</a:t>
            </a:r>
          </a:p>
        </p:txBody>
      </p:sp>
      <p:sp>
        <p:nvSpPr>
          <p:cNvPr id="11" name="TextBox 11"/>
          <p:cNvSpPr txBox="1"/>
          <p:nvPr/>
        </p:nvSpPr>
        <p:spPr>
          <a:xfrm>
            <a:off x="3780000" y="1703129"/>
            <a:ext cx="3024000" cy="1463676"/>
          </a:xfrm>
          <a:prstGeom prst="rect">
            <a:avLst/>
          </a:prstGeom>
        </p:spPr>
        <p:txBody>
          <a:bodyPr lIns="0" tIns="0" rIns="0" bIns="0" rtlCol="0" anchor="t">
            <a:spAutoFit/>
          </a:bodyPr>
          <a:lstStyle/>
          <a:p>
            <a:pPr algn="r">
              <a:lnSpc>
                <a:spcPts val="3850"/>
              </a:lnSpc>
            </a:pPr>
            <a:r>
              <a:rPr lang="en-US" sz="3500" b="1">
                <a:solidFill>
                  <a:srgbClr val="FFFFFF"/>
                </a:solidFill>
                <a:latin typeface="Garet Bold"/>
                <a:ea typeface="Garet Bold"/>
                <a:cs typeface="Garet Bold"/>
                <a:sym typeface="Garet Bold"/>
              </a:rPr>
              <a:t>RAPPORT</a:t>
            </a:r>
          </a:p>
          <a:p>
            <a:pPr algn="r">
              <a:lnSpc>
                <a:spcPts val="3850"/>
              </a:lnSpc>
            </a:pPr>
            <a:r>
              <a:rPr lang="en-US" sz="3500" b="1">
                <a:solidFill>
                  <a:srgbClr val="FFFFFF"/>
                </a:solidFill>
                <a:latin typeface="Garet Bold"/>
                <a:ea typeface="Garet Bold"/>
                <a:cs typeface="Garet Bold"/>
                <a:sym typeface="Garet Bold"/>
              </a:rPr>
              <a:t>ANNUEL</a:t>
            </a:r>
          </a:p>
          <a:p>
            <a:pPr algn="r">
              <a:lnSpc>
                <a:spcPts val="3850"/>
              </a:lnSpc>
            </a:pPr>
            <a:r>
              <a:rPr lang="en-US" sz="3500" b="1">
                <a:solidFill>
                  <a:srgbClr val="FFFFFF"/>
                </a:solidFill>
                <a:latin typeface="Garet Bold"/>
                <a:ea typeface="Garet Bold"/>
                <a:cs typeface="Garet Bold"/>
                <a:sym typeface="Garet Bold"/>
              </a:rPr>
              <a:t>D'ACTIVITÉ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405276"/>
            <a:ext cx="7560000" cy="2530724"/>
          </a:xfrm>
          <a:custGeom>
            <a:avLst/>
            <a:gdLst/>
            <a:ahLst/>
            <a:cxnLst/>
            <a:rect l="l" t="t" r="r" b="b"/>
            <a:pathLst>
              <a:path w="7560000" h="2530724">
                <a:moveTo>
                  <a:pt x="0" y="0"/>
                </a:moveTo>
                <a:lnTo>
                  <a:pt x="7560000" y="0"/>
                </a:lnTo>
                <a:lnTo>
                  <a:pt x="7560000" y="2530724"/>
                </a:lnTo>
                <a:lnTo>
                  <a:pt x="0" y="2530724"/>
                </a:lnTo>
                <a:lnTo>
                  <a:pt x="0" y="0"/>
                </a:lnTo>
                <a:close/>
              </a:path>
            </a:pathLst>
          </a:custGeom>
          <a:blipFill>
            <a:blip r:embed="rId2"/>
            <a:stretch>
              <a:fillRect t="-27326" b="-96448"/>
            </a:stretch>
          </a:blipFill>
        </p:spPr>
      </p:sp>
      <p:grpSp>
        <p:nvGrpSpPr>
          <p:cNvPr id="3" name="Group 3"/>
          <p:cNvGrpSpPr/>
          <p:nvPr/>
        </p:nvGrpSpPr>
        <p:grpSpPr>
          <a:xfrm>
            <a:off x="756000" y="3817260"/>
            <a:ext cx="6048000" cy="1524111"/>
            <a:chOff x="0" y="0"/>
            <a:chExt cx="2167467" cy="546207"/>
          </a:xfrm>
        </p:grpSpPr>
        <p:sp>
          <p:nvSpPr>
            <p:cNvPr id="4" name="Freeform 4"/>
            <p:cNvSpPr/>
            <p:nvPr/>
          </p:nvSpPr>
          <p:spPr>
            <a:xfrm>
              <a:off x="0" y="0"/>
              <a:ext cx="2167467" cy="546207"/>
            </a:xfrm>
            <a:custGeom>
              <a:avLst/>
              <a:gdLst/>
              <a:ahLst/>
              <a:cxnLst/>
              <a:rect l="l" t="t" r="r" b="b"/>
              <a:pathLst>
                <a:path w="2167467" h="546207">
                  <a:moveTo>
                    <a:pt x="0" y="0"/>
                  </a:moveTo>
                  <a:lnTo>
                    <a:pt x="2167467" y="0"/>
                  </a:lnTo>
                  <a:lnTo>
                    <a:pt x="2167467" y="546207"/>
                  </a:lnTo>
                  <a:lnTo>
                    <a:pt x="0" y="546207"/>
                  </a:lnTo>
                  <a:close/>
                </a:path>
              </a:pathLst>
            </a:custGeom>
            <a:solidFill>
              <a:srgbClr val="FBCC0A"/>
            </a:solidFill>
          </p:spPr>
        </p:sp>
        <p:sp>
          <p:nvSpPr>
            <p:cNvPr id="5" name="TextBox 5"/>
            <p:cNvSpPr txBox="1"/>
            <p:nvPr/>
          </p:nvSpPr>
          <p:spPr>
            <a:xfrm>
              <a:off x="0" y="19050"/>
              <a:ext cx="2167467" cy="527157"/>
            </a:xfrm>
            <a:prstGeom prst="rect">
              <a:avLst/>
            </a:prstGeom>
          </p:spPr>
          <p:txBody>
            <a:bodyPr lIns="50800" tIns="50800" rIns="50800" bIns="50800" rtlCol="0" anchor="ctr"/>
            <a:lstStyle/>
            <a:p>
              <a:pPr algn="ctr">
                <a:lnSpc>
                  <a:spcPts val="1214"/>
                </a:lnSpc>
              </a:pPr>
              <a:endParaRPr/>
            </a:p>
          </p:txBody>
        </p:sp>
      </p:grpSp>
      <p:sp>
        <p:nvSpPr>
          <p:cNvPr id="6" name="TextBox 6"/>
          <p:cNvSpPr txBox="1"/>
          <p:nvPr/>
        </p:nvSpPr>
        <p:spPr>
          <a:xfrm>
            <a:off x="756000" y="5760471"/>
            <a:ext cx="6048000" cy="8267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Grâ</a:t>
            </a:r>
            <a:r>
              <a:rPr lang="en-US" sz="1200" u="none" strike="noStrike">
                <a:solidFill>
                  <a:srgbClr val="000000"/>
                </a:solidFill>
                <a:latin typeface="Garet"/>
                <a:ea typeface="Garet"/>
                <a:cs typeface="Garet"/>
                <a:sym typeface="Garet"/>
              </a:rPr>
              <a:t>ce à l’implication directe de ses équipes, au soutien des partenaires stratégiques et à l’engagement personnel du Président du Conseil d’Administration, la Fondation a su mener des actions significatives, avec une approche axée sur l’efficacité, la solidarité et l’impact durable.</a:t>
            </a:r>
          </a:p>
        </p:txBody>
      </p:sp>
      <p:sp>
        <p:nvSpPr>
          <p:cNvPr id="7" name="TextBox 7"/>
          <p:cNvSpPr txBox="1"/>
          <p:nvPr/>
        </p:nvSpPr>
        <p:spPr>
          <a:xfrm>
            <a:off x="854911" y="4059203"/>
            <a:ext cx="5704837" cy="103631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Ce</a:t>
            </a:r>
            <a:r>
              <a:rPr lang="en-US" sz="1200" b="1" u="none" strike="noStrike">
                <a:solidFill>
                  <a:srgbClr val="000000"/>
                </a:solidFill>
                <a:latin typeface="Garet Bold"/>
                <a:ea typeface="Garet Bold"/>
                <a:cs typeface="Garet Bold"/>
                <a:sym typeface="Garet Bold"/>
              </a:rPr>
              <a:t> rapport annuel présente de manière détaillée l’ensemble des activités réalisées durant l’exercice 2025, les ressources mobilisées, les impacts observés et les perspectives pour l’année suivante. Il vise également à renforcer la transparence et la crédibilité de la Fondation auprès de ses partenaires institutionnels, privés et communautaires.</a:t>
            </a:r>
          </a:p>
        </p:txBody>
      </p:sp>
      <p:sp>
        <p:nvSpPr>
          <p:cNvPr id="8" name="TextBox 8"/>
          <p:cNvSpPr txBox="1"/>
          <p:nvPr/>
        </p:nvSpPr>
        <p:spPr>
          <a:xfrm>
            <a:off x="756000" y="2134162"/>
            <a:ext cx="6048000" cy="1245869"/>
          </a:xfrm>
          <a:prstGeom prst="rect">
            <a:avLst/>
          </a:prstGeom>
        </p:spPr>
        <p:txBody>
          <a:bodyPr lIns="0" tIns="0" rIns="0" bIns="0" rtlCol="0" anchor="t">
            <a:spAutoFit/>
          </a:bodyPr>
          <a:lstStyle/>
          <a:p>
            <a:pPr marL="0" lvl="0" indent="0" algn="l">
              <a:lnSpc>
                <a:spcPts val="1680"/>
              </a:lnSpc>
            </a:pPr>
            <a:r>
              <a:rPr lang="en-US" sz="1200">
                <a:solidFill>
                  <a:srgbClr val="000000"/>
                </a:solidFill>
                <a:latin typeface="Garet"/>
                <a:ea typeface="Garet"/>
                <a:cs typeface="Garet"/>
                <a:sym typeface="Garet"/>
              </a:rPr>
              <a:t>L’anné</a:t>
            </a:r>
            <a:r>
              <a:rPr lang="en-US" sz="1200" u="none" strike="noStrike">
                <a:solidFill>
                  <a:srgbClr val="000000"/>
                </a:solidFill>
                <a:latin typeface="Garet"/>
                <a:ea typeface="Garet"/>
                <a:cs typeface="Garet"/>
                <a:sym typeface="Garet"/>
              </a:rPr>
              <a:t>e 2025 a constitué une étape majeure dans le développement et la consolidation des actions sociales et humanitaires de la Fondation Africa Forever. Fidèle à sa mission d’appui au développement communautaire, de promotion de l’agriculture durable et de soutien aux populations vulnérables, la Fondation a mené plusieurs projets structurants en Côte d’Ivoire et en République de Guinée.</a:t>
            </a:r>
          </a:p>
        </p:txBody>
      </p:sp>
      <p:sp>
        <p:nvSpPr>
          <p:cNvPr id="9" name="TextBox 9"/>
          <p:cNvSpPr txBox="1"/>
          <p:nvPr/>
        </p:nvSpPr>
        <p:spPr>
          <a:xfrm>
            <a:off x="756000" y="1064248"/>
            <a:ext cx="6048000" cy="470535"/>
          </a:xfrm>
          <a:prstGeom prst="rect">
            <a:avLst/>
          </a:prstGeom>
        </p:spPr>
        <p:txBody>
          <a:bodyPr lIns="0" tIns="0" rIns="0" bIns="0" rtlCol="0" anchor="t">
            <a:spAutoFit/>
          </a:bodyPr>
          <a:lstStyle/>
          <a:p>
            <a:pPr marL="0" lvl="0" indent="0" algn="ctr">
              <a:lnSpc>
                <a:spcPts val="3629"/>
              </a:lnSpc>
              <a:spcBef>
                <a:spcPct val="0"/>
              </a:spcBef>
            </a:pPr>
            <a:r>
              <a:rPr lang="en-US" sz="3299" b="1">
                <a:solidFill>
                  <a:srgbClr val="167F12"/>
                </a:solidFill>
                <a:latin typeface="Garet Ultra-Bold"/>
                <a:ea typeface="Garet Ultra-Bold"/>
                <a:cs typeface="Garet Ultra-Bold"/>
                <a:sym typeface="Garet Ultra-Bold"/>
              </a:rPr>
              <a:t>INTRODUCTION</a:t>
            </a:r>
          </a:p>
        </p:txBody>
      </p:sp>
      <p:sp>
        <p:nvSpPr>
          <p:cNvPr id="10" name="TextBox 10"/>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162551" y="8118618"/>
            <a:ext cx="4641449" cy="0"/>
          </a:xfrm>
          <a:prstGeom prst="line">
            <a:avLst/>
          </a:prstGeom>
          <a:ln w="9525" cap="flat">
            <a:solidFill>
              <a:srgbClr val="FBCC0A"/>
            </a:solidFill>
            <a:prstDash val="solid"/>
            <a:headEnd type="none" w="sm" len="sm"/>
            <a:tailEnd type="none" w="sm" len="sm"/>
          </a:ln>
        </p:spPr>
      </p:sp>
      <p:sp>
        <p:nvSpPr>
          <p:cNvPr id="3" name="AutoShape 3"/>
          <p:cNvSpPr/>
          <p:nvPr/>
        </p:nvSpPr>
        <p:spPr>
          <a:xfrm>
            <a:off x="2162551" y="7532259"/>
            <a:ext cx="4641449" cy="0"/>
          </a:xfrm>
          <a:prstGeom prst="line">
            <a:avLst/>
          </a:prstGeom>
          <a:ln w="9525" cap="flat">
            <a:solidFill>
              <a:srgbClr val="FBCC0A"/>
            </a:solidFill>
            <a:prstDash val="solid"/>
            <a:headEnd type="none" w="sm" len="sm"/>
            <a:tailEnd type="none" w="sm" len="sm"/>
          </a:ln>
        </p:spPr>
      </p:sp>
      <p:sp>
        <p:nvSpPr>
          <p:cNvPr id="4" name="AutoShape 4"/>
          <p:cNvSpPr/>
          <p:nvPr/>
        </p:nvSpPr>
        <p:spPr>
          <a:xfrm>
            <a:off x="2162551" y="6945899"/>
            <a:ext cx="4641449" cy="0"/>
          </a:xfrm>
          <a:prstGeom prst="line">
            <a:avLst/>
          </a:prstGeom>
          <a:ln w="9525" cap="flat">
            <a:solidFill>
              <a:srgbClr val="FBCC0A"/>
            </a:solidFill>
            <a:prstDash val="solid"/>
            <a:headEnd type="none" w="sm" len="sm"/>
            <a:tailEnd type="none" w="sm" len="sm"/>
          </a:ln>
        </p:spPr>
      </p:sp>
      <p:sp>
        <p:nvSpPr>
          <p:cNvPr id="5" name="AutoShape 5"/>
          <p:cNvSpPr/>
          <p:nvPr/>
        </p:nvSpPr>
        <p:spPr>
          <a:xfrm>
            <a:off x="2162551" y="6359540"/>
            <a:ext cx="4641449" cy="0"/>
          </a:xfrm>
          <a:prstGeom prst="line">
            <a:avLst/>
          </a:prstGeom>
          <a:ln w="9525" cap="flat">
            <a:solidFill>
              <a:srgbClr val="FBCC0A"/>
            </a:solidFill>
            <a:prstDash val="solid"/>
            <a:headEnd type="none" w="sm" len="sm"/>
            <a:tailEnd type="none" w="sm" len="sm"/>
          </a:ln>
        </p:spPr>
      </p:sp>
      <p:sp>
        <p:nvSpPr>
          <p:cNvPr id="6" name="AutoShape 6"/>
          <p:cNvSpPr/>
          <p:nvPr/>
        </p:nvSpPr>
        <p:spPr>
          <a:xfrm>
            <a:off x="2162551" y="5773181"/>
            <a:ext cx="4641449" cy="0"/>
          </a:xfrm>
          <a:prstGeom prst="line">
            <a:avLst/>
          </a:prstGeom>
          <a:ln w="9525" cap="flat">
            <a:solidFill>
              <a:srgbClr val="FBCC0A"/>
            </a:solidFill>
            <a:prstDash val="solid"/>
            <a:headEnd type="none" w="sm" len="sm"/>
            <a:tailEnd type="none" w="sm" len="sm"/>
          </a:ln>
        </p:spPr>
      </p:sp>
      <p:sp>
        <p:nvSpPr>
          <p:cNvPr id="7" name="AutoShape 7"/>
          <p:cNvSpPr/>
          <p:nvPr/>
        </p:nvSpPr>
        <p:spPr>
          <a:xfrm>
            <a:off x="2162551" y="5186822"/>
            <a:ext cx="4641449" cy="0"/>
          </a:xfrm>
          <a:prstGeom prst="line">
            <a:avLst/>
          </a:prstGeom>
          <a:ln w="9525" cap="flat">
            <a:solidFill>
              <a:srgbClr val="FBCC0A"/>
            </a:solidFill>
            <a:prstDash val="solid"/>
            <a:headEnd type="none" w="sm" len="sm"/>
            <a:tailEnd type="none" w="sm" len="sm"/>
          </a:ln>
        </p:spPr>
      </p:sp>
      <p:sp>
        <p:nvSpPr>
          <p:cNvPr id="8" name="AutoShape 8"/>
          <p:cNvSpPr/>
          <p:nvPr/>
        </p:nvSpPr>
        <p:spPr>
          <a:xfrm>
            <a:off x="2162551" y="4600463"/>
            <a:ext cx="4641449" cy="0"/>
          </a:xfrm>
          <a:prstGeom prst="line">
            <a:avLst/>
          </a:prstGeom>
          <a:ln w="9525" cap="flat">
            <a:solidFill>
              <a:srgbClr val="FBCC0A"/>
            </a:solidFill>
            <a:prstDash val="solid"/>
            <a:headEnd type="none" w="sm" len="sm"/>
            <a:tailEnd type="none" w="sm" len="sm"/>
          </a:ln>
        </p:spPr>
      </p:sp>
      <p:sp>
        <p:nvSpPr>
          <p:cNvPr id="9" name="AutoShape 9"/>
          <p:cNvSpPr/>
          <p:nvPr/>
        </p:nvSpPr>
        <p:spPr>
          <a:xfrm>
            <a:off x="2162551" y="4014103"/>
            <a:ext cx="4641449" cy="0"/>
          </a:xfrm>
          <a:prstGeom prst="line">
            <a:avLst/>
          </a:prstGeom>
          <a:ln w="9525" cap="flat">
            <a:solidFill>
              <a:srgbClr val="FBCC0A"/>
            </a:solidFill>
            <a:prstDash val="solid"/>
            <a:headEnd type="none" w="sm" len="sm"/>
            <a:tailEnd type="none" w="sm" len="sm"/>
          </a:ln>
        </p:spPr>
      </p:sp>
      <p:sp>
        <p:nvSpPr>
          <p:cNvPr id="10" name="AutoShape 10"/>
          <p:cNvSpPr/>
          <p:nvPr/>
        </p:nvSpPr>
        <p:spPr>
          <a:xfrm>
            <a:off x="2162551" y="3427744"/>
            <a:ext cx="4641449" cy="0"/>
          </a:xfrm>
          <a:prstGeom prst="line">
            <a:avLst/>
          </a:prstGeom>
          <a:ln w="9525" cap="flat">
            <a:solidFill>
              <a:srgbClr val="FBCC0A"/>
            </a:solidFill>
            <a:prstDash val="solid"/>
            <a:headEnd type="none" w="sm" len="sm"/>
            <a:tailEnd type="none" w="sm" len="sm"/>
          </a:ln>
        </p:spPr>
      </p:sp>
      <p:sp>
        <p:nvSpPr>
          <p:cNvPr id="11" name="Freeform 11"/>
          <p:cNvSpPr/>
          <p:nvPr/>
        </p:nvSpPr>
        <p:spPr>
          <a:xfrm>
            <a:off x="2162551" y="-150619"/>
            <a:ext cx="5531965" cy="2883084"/>
          </a:xfrm>
          <a:custGeom>
            <a:avLst/>
            <a:gdLst/>
            <a:ahLst/>
            <a:cxnLst/>
            <a:rect l="l" t="t" r="r" b="b"/>
            <a:pathLst>
              <a:path w="5531965" h="2883084">
                <a:moveTo>
                  <a:pt x="0" y="0"/>
                </a:moveTo>
                <a:lnTo>
                  <a:pt x="5531965" y="0"/>
                </a:lnTo>
                <a:lnTo>
                  <a:pt x="5531965" y="2883084"/>
                </a:lnTo>
                <a:lnTo>
                  <a:pt x="0" y="2883084"/>
                </a:lnTo>
                <a:lnTo>
                  <a:pt x="0" y="0"/>
                </a:lnTo>
                <a:close/>
              </a:path>
            </a:pathLst>
          </a:custGeom>
          <a:blipFill>
            <a:blip r:embed="rId2"/>
            <a:stretch>
              <a:fillRect t="-13842" b="-13842"/>
            </a:stretch>
          </a:blipFill>
        </p:spPr>
      </p:sp>
      <p:sp>
        <p:nvSpPr>
          <p:cNvPr id="12" name="TextBox 12"/>
          <p:cNvSpPr txBox="1"/>
          <p:nvPr/>
        </p:nvSpPr>
        <p:spPr>
          <a:xfrm>
            <a:off x="6383992" y="8265598"/>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11</a:t>
            </a:r>
          </a:p>
        </p:txBody>
      </p:sp>
      <p:sp>
        <p:nvSpPr>
          <p:cNvPr id="13" name="TextBox 13"/>
          <p:cNvSpPr txBox="1"/>
          <p:nvPr/>
        </p:nvSpPr>
        <p:spPr>
          <a:xfrm>
            <a:off x="1777164" y="8277738"/>
            <a:ext cx="3801432"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Chiff</a:t>
            </a:r>
            <a:r>
              <a:rPr lang="en-US" sz="1400" u="none" strike="noStrike">
                <a:solidFill>
                  <a:srgbClr val="000000"/>
                </a:solidFill>
                <a:latin typeface="Garet"/>
                <a:ea typeface="Garet"/>
                <a:cs typeface="Garet"/>
                <a:sym typeface="Garet"/>
              </a:rPr>
              <a:t>res clés</a:t>
            </a:r>
          </a:p>
        </p:txBody>
      </p:sp>
      <p:sp>
        <p:nvSpPr>
          <p:cNvPr id="14" name="TextBox 14"/>
          <p:cNvSpPr txBox="1"/>
          <p:nvPr/>
        </p:nvSpPr>
        <p:spPr>
          <a:xfrm>
            <a:off x="6383992" y="7679239"/>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10</a:t>
            </a:r>
          </a:p>
        </p:txBody>
      </p:sp>
      <p:sp>
        <p:nvSpPr>
          <p:cNvPr id="15" name="TextBox 15"/>
          <p:cNvSpPr txBox="1"/>
          <p:nvPr/>
        </p:nvSpPr>
        <p:spPr>
          <a:xfrm>
            <a:off x="1777164" y="7691379"/>
            <a:ext cx="4954836"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Partenariat stratégique</a:t>
            </a:r>
            <a:r>
              <a:rPr lang="en-US" sz="1400" u="none" strike="noStrike">
                <a:solidFill>
                  <a:srgbClr val="000000"/>
                </a:solidFill>
                <a:latin typeface="Garet"/>
                <a:ea typeface="Garet"/>
                <a:cs typeface="Garet"/>
                <a:sym typeface="Garet"/>
              </a:rPr>
              <a:t>s et contributions majeures</a:t>
            </a:r>
          </a:p>
        </p:txBody>
      </p:sp>
      <p:sp>
        <p:nvSpPr>
          <p:cNvPr id="16" name="TextBox 16"/>
          <p:cNvSpPr txBox="1"/>
          <p:nvPr/>
        </p:nvSpPr>
        <p:spPr>
          <a:xfrm>
            <a:off x="6383992" y="7092880"/>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09</a:t>
            </a:r>
          </a:p>
        </p:txBody>
      </p:sp>
      <p:sp>
        <p:nvSpPr>
          <p:cNvPr id="17" name="TextBox 17"/>
          <p:cNvSpPr txBox="1"/>
          <p:nvPr/>
        </p:nvSpPr>
        <p:spPr>
          <a:xfrm>
            <a:off x="1777164" y="7105019"/>
            <a:ext cx="4221441"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S</a:t>
            </a:r>
            <a:r>
              <a:rPr lang="en-US" sz="1400" u="none" strike="noStrike">
                <a:solidFill>
                  <a:srgbClr val="000000"/>
                </a:solidFill>
                <a:latin typeface="Garet"/>
                <a:ea typeface="Garet"/>
                <a:cs typeface="Garet"/>
                <a:sym typeface="Garet"/>
              </a:rPr>
              <a:t>olidarité sociale et assistance humanitaire</a:t>
            </a:r>
          </a:p>
        </p:txBody>
      </p:sp>
      <p:sp>
        <p:nvSpPr>
          <p:cNvPr id="18" name="TextBox 18"/>
          <p:cNvSpPr txBox="1"/>
          <p:nvPr/>
        </p:nvSpPr>
        <p:spPr>
          <a:xfrm>
            <a:off x="6383992" y="6506520"/>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08</a:t>
            </a:r>
          </a:p>
        </p:txBody>
      </p:sp>
      <p:sp>
        <p:nvSpPr>
          <p:cNvPr id="19" name="TextBox 19"/>
          <p:cNvSpPr txBox="1"/>
          <p:nvPr/>
        </p:nvSpPr>
        <p:spPr>
          <a:xfrm>
            <a:off x="1777164" y="6518660"/>
            <a:ext cx="4954836"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S</a:t>
            </a:r>
            <a:r>
              <a:rPr lang="en-US" sz="1400" u="none" strike="noStrike">
                <a:solidFill>
                  <a:srgbClr val="000000"/>
                </a:solidFill>
                <a:latin typeface="Garet"/>
                <a:ea typeface="Garet"/>
                <a:cs typeface="Garet"/>
                <a:sym typeface="Garet"/>
              </a:rPr>
              <a:t>outien aux infrastructures communautaires ...</a:t>
            </a:r>
          </a:p>
        </p:txBody>
      </p:sp>
      <p:sp>
        <p:nvSpPr>
          <p:cNvPr id="20" name="TextBox 20"/>
          <p:cNvSpPr txBox="1"/>
          <p:nvPr/>
        </p:nvSpPr>
        <p:spPr>
          <a:xfrm>
            <a:off x="6383992" y="5920161"/>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07</a:t>
            </a:r>
          </a:p>
        </p:txBody>
      </p:sp>
      <p:sp>
        <p:nvSpPr>
          <p:cNvPr id="21" name="TextBox 21"/>
          <p:cNvSpPr txBox="1"/>
          <p:nvPr/>
        </p:nvSpPr>
        <p:spPr>
          <a:xfrm>
            <a:off x="1777164" y="5932301"/>
            <a:ext cx="4006482"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Solidari</a:t>
            </a:r>
            <a:r>
              <a:rPr lang="en-US" sz="1400" u="none" strike="noStrike">
                <a:solidFill>
                  <a:srgbClr val="000000"/>
                </a:solidFill>
                <a:latin typeface="Garet"/>
                <a:ea typeface="Garet"/>
                <a:cs typeface="Garet"/>
                <a:sym typeface="Garet"/>
              </a:rPr>
              <a:t>té sociale et assistance humanitaire</a:t>
            </a:r>
          </a:p>
        </p:txBody>
      </p:sp>
      <p:sp>
        <p:nvSpPr>
          <p:cNvPr id="22" name="TextBox 22"/>
          <p:cNvSpPr txBox="1"/>
          <p:nvPr/>
        </p:nvSpPr>
        <p:spPr>
          <a:xfrm>
            <a:off x="6383992" y="5333802"/>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06</a:t>
            </a:r>
          </a:p>
        </p:txBody>
      </p:sp>
      <p:sp>
        <p:nvSpPr>
          <p:cNvPr id="23" name="TextBox 23"/>
          <p:cNvSpPr txBox="1"/>
          <p:nvPr/>
        </p:nvSpPr>
        <p:spPr>
          <a:xfrm>
            <a:off x="1777164" y="5345942"/>
            <a:ext cx="4954836"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S</a:t>
            </a:r>
            <a:r>
              <a:rPr lang="en-US" sz="1400" u="none" strike="noStrike">
                <a:solidFill>
                  <a:srgbClr val="000000"/>
                </a:solidFill>
                <a:latin typeface="Garet"/>
                <a:ea typeface="Garet"/>
                <a:cs typeface="Garet"/>
                <a:sym typeface="Garet"/>
              </a:rPr>
              <a:t>outien aux infrastructures communautaires ...</a:t>
            </a:r>
          </a:p>
        </p:txBody>
      </p:sp>
      <p:sp>
        <p:nvSpPr>
          <p:cNvPr id="24" name="TextBox 24"/>
          <p:cNvSpPr txBox="1"/>
          <p:nvPr/>
        </p:nvSpPr>
        <p:spPr>
          <a:xfrm>
            <a:off x="6383992" y="4747443"/>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05</a:t>
            </a:r>
          </a:p>
        </p:txBody>
      </p:sp>
      <p:sp>
        <p:nvSpPr>
          <p:cNvPr id="25" name="TextBox 25"/>
          <p:cNvSpPr txBox="1"/>
          <p:nvPr/>
        </p:nvSpPr>
        <p:spPr>
          <a:xfrm>
            <a:off x="1777164" y="4759583"/>
            <a:ext cx="4954836"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Appui à la production agricoles et à la sécurité alim ... </a:t>
            </a:r>
          </a:p>
        </p:txBody>
      </p:sp>
      <p:sp>
        <p:nvSpPr>
          <p:cNvPr id="26" name="TextBox 26"/>
          <p:cNvSpPr txBox="1"/>
          <p:nvPr/>
        </p:nvSpPr>
        <p:spPr>
          <a:xfrm>
            <a:off x="6383992" y="4161084"/>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04</a:t>
            </a:r>
          </a:p>
        </p:txBody>
      </p:sp>
      <p:sp>
        <p:nvSpPr>
          <p:cNvPr id="27" name="TextBox 27"/>
          <p:cNvSpPr txBox="1"/>
          <p:nvPr/>
        </p:nvSpPr>
        <p:spPr>
          <a:xfrm>
            <a:off x="1777164" y="4173224"/>
            <a:ext cx="3801432"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Axes stratégiques d’intervention</a:t>
            </a:r>
          </a:p>
        </p:txBody>
      </p:sp>
      <p:sp>
        <p:nvSpPr>
          <p:cNvPr id="28" name="TextBox 28"/>
          <p:cNvSpPr txBox="1"/>
          <p:nvPr/>
        </p:nvSpPr>
        <p:spPr>
          <a:xfrm>
            <a:off x="6383992" y="3574724"/>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03</a:t>
            </a:r>
          </a:p>
        </p:txBody>
      </p:sp>
      <p:sp>
        <p:nvSpPr>
          <p:cNvPr id="29" name="TextBox 29"/>
          <p:cNvSpPr txBox="1"/>
          <p:nvPr/>
        </p:nvSpPr>
        <p:spPr>
          <a:xfrm>
            <a:off x="1777164" y="3586864"/>
            <a:ext cx="3801432" cy="239544"/>
          </a:xfrm>
          <a:prstGeom prst="rect">
            <a:avLst/>
          </a:prstGeom>
        </p:spPr>
        <p:txBody>
          <a:bodyPr lIns="0" tIns="0" rIns="0" bIns="0" rtlCol="0" anchor="t">
            <a:spAutoFit/>
          </a:bodyPr>
          <a:lstStyle/>
          <a:p>
            <a:pPr marL="0" lvl="0" indent="0" algn="l">
              <a:lnSpc>
                <a:spcPts val="1960"/>
              </a:lnSpc>
              <a:spcBef>
                <a:spcPct val="0"/>
              </a:spcBef>
            </a:pPr>
            <a:r>
              <a:rPr lang="en-US" sz="1400" u="none" strike="noStrike">
                <a:solidFill>
                  <a:srgbClr val="000000"/>
                </a:solidFill>
                <a:latin typeface="Garet"/>
                <a:ea typeface="Garet"/>
                <a:cs typeface="Garet"/>
                <a:sym typeface="Garet"/>
              </a:rPr>
              <a:t>Sommaire</a:t>
            </a:r>
          </a:p>
        </p:txBody>
      </p:sp>
      <p:sp>
        <p:nvSpPr>
          <p:cNvPr id="30" name="TextBox 30"/>
          <p:cNvSpPr txBox="1"/>
          <p:nvPr/>
        </p:nvSpPr>
        <p:spPr>
          <a:xfrm>
            <a:off x="6383992" y="2988365"/>
            <a:ext cx="840017" cy="311449"/>
          </a:xfrm>
          <a:prstGeom prst="rect">
            <a:avLst/>
          </a:prstGeom>
        </p:spPr>
        <p:txBody>
          <a:bodyPr lIns="0" tIns="0" rIns="0" bIns="0" rtlCol="0" anchor="t">
            <a:spAutoFit/>
          </a:bodyPr>
          <a:lstStyle/>
          <a:p>
            <a:pPr marL="0" lvl="0" indent="0" algn="r">
              <a:lnSpc>
                <a:spcPts val="2419"/>
              </a:lnSpc>
              <a:spcBef>
                <a:spcPct val="0"/>
              </a:spcBef>
            </a:pPr>
            <a:r>
              <a:rPr lang="en-US" sz="2199" b="1" u="none" strike="noStrike">
                <a:solidFill>
                  <a:srgbClr val="167F12"/>
                </a:solidFill>
                <a:latin typeface="Garet Ultra-Bold"/>
                <a:ea typeface="Garet Ultra-Bold"/>
                <a:cs typeface="Garet Ultra-Bold"/>
                <a:sym typeface="Garet Ultra-Bold"/>
              </a:rPr>
              <a:t>02</a:t>
            </a:r>
          </a:p>
        </p:txBody>
      </p:sp>
      <p:sp>
        <p:nvSpPr>
          <p:cNvPr id="31" name="TextBox 31"/>
          <p:cNvSpPr txBox="1"/>
          <p:nvPr/>
        </p:nvSpPr>
        <p:spPr>
          <a:xfrm>
            <a:off x="1777164" y="3000505"/>
            <a:ext cx="3801432"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Introduction</a:t>
            </a:r>
          </a:p>
        </p:txBody>
      </p:sp>
      <p:sp>
        <p:nvSpPr>
          <p:cNvPr id="32" name="TextBox 32"/>
          <p:cNvSpPr txBox="1"/>
          <p:nvPr/>
        </p:nvSpPr>
        <p:spPr>
          <a:xfrm rot="-5400000">
            <a:off x="-2829546" y="5509000"/>
            <a:ext cx="8050567" cy="784224"/>
          </a:xfrm>
          <a:prstGeom prst="rect">
            <a:avLst/>
          </a:prstGeom>
        </p:spPr>
        <p:txBody>
          <a:bodyPr lIns="0" tIns="0" rIns="0" bIns="0" rtlCol="0" anchor="t">
            <a:spAutoFit/>
          </a:bodyPr>
          <a:lstStyle/>
          <a:p>
            <a:pPr marL="0" lvl="0" indent="0" algn="l">
              <a:lnSpc>
                <a:spcPts val="6049"/>
              </a:lnSpc>
              <a:spcBef>
                <a:spcPct val="0"/>
              </a:spcBef>
            </a:pPr>
            <a:r>
              <a:rPr lang="en-US" sz="5499" b="1">
                <a:solidFill>
                  <a:srgbClr val="167F12"/>
                </a:solidFill>
                <a:latin typeface="Garet Ultra-Bold"/>
                <a:ea typeface="Garet Ultra-Bold"/>
                <a:cs typeface="Garet Ultra-Bold"/>
                <a:sym typeface="Garet Ultra-Bold"/>
              </a:rPr>
              <a:t>TABLE DES MATIÈRES</a:t>
            </a:r>
          </a:p>
        </p:txBody>
      </p:sp>
      <p:sp>
        <p:nvSpPr>
          <p:cNvPr id="33" name="TextBox 33"/>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03</a:t>
            </a:r>
          </a:p>
        </p:txBody>
      </p:sp>
      <p:sp>
        <p:nvSpPr>
          <p:cNvPr id="34" name="AutoShape 34"/>
          <p:cNvSpPr/>
          <p:nvPr/>
        </p:nvSpPr>
        <p:spPr>
          <a:xfrm>
            <a:off x="2162551" y="8705634"/>
            <a:ext cx="4641449" cy="0"/>
          </a:xfrm>
          <a:prstGeom prst="line">
            <a:avLst/>
          </a:prstGeom>
          <a:ln w="9525" cap="flat">
            <a:solidFill>
              <a:srgbClr val="FBCC0A"/>
            </a:solidFill>
            <a:prstDash val="solid"/>
            <a:headEnd type="none" w="sm" len="sm"/>
            <a:tailEnd type="none" w="sm" len="sm"/>
          </a:ln>
        </p:spPr>
      </p:sp>
      <p:sp>
        <p:nvSpPr>
          <p:cNvPr id="35" name="TextBox 35"/>
          <p:cNvSpPr txBox="1"/>
          <p:nvPr/>
        </p:nvSpPr>
        <p:spPr>
          <a:xfrm>
            <a:off x="6383992" y="8852614"/>
            <a:ext cx="840017" cy="313690"/>
          </a:xfrm>
          <a:prstGeom prst="rect">
            <a:avLst/>
          </a:prstGeom>
        </p:spPr>
        <p:txBody>
          <a:bodyPr lIns="0" tIns="0" rIns="0" bIns="0" rtlCol="0" anchor="t">
            <a:spAutoFit/>
          </a:bodyPr>
          <a:lstStyle/>
          <a:p>
            <a:pPr marL="0" lvl="0" indent="0" algn="r">
              <a:lnSpc>
                <a:spcPts val="2419"/>
              </a:lnSpc>
              <a:spcBef>
                <a:spcPct val="0"/>
              </a:spcBef>
            </a:pPr>
            <a:r>
              <a:rPr lang="en-US" sz="2199" b="1">
                <a:solidFill>
                  <a:srgbClr val="167F12"/>
                </a:solidFill>
                <a:latin typeface="Garet Ultra-Bold"/>
                <a:ea typeface="Garet Ultra-Bold"/>
                <a:cs typeface="Garet Ultra-Bold"/>
                <a:sym typeface="Garet Ultra-Bold"/>
              </a:rPr>
              <a:t>12</a:t>
            </a:r>
          </a:p>
        </p:txBody>
      </p:sp>
      <p:sp>
        <p:nvSpPr>
          <p:cNvPr id="36" name="TextBox 36"/>
          <p:cNvSpPr txBox="1"/>
          <p:nvPr/>
        </p:nvSpPr>
        <p:spPr>
          <a:xfrm>
            <a:off x="1777164" y="8864754"/>
            <a:ext cx="4416581"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Impact global et indicat</a:t>
            </a:r>
            <a:r>
              <a:rPr lang="en-US" sz="1400" u="none" strike="noStrike">
                <a:solidFill>
                  <a:srgbClr val="000000"/>
                </a:solidFill>
                <a:latin typeface="Garet"/>
                <a:ea typeface="Garet"/>
                <a:cs typeface="Garet"/>
                <a:sym typeface="Garet"/>
              </a:rPr>
              <a:t>eurs de performance</a:t>
            </a:r>
          </a:p>
        </p:txBody>
      </p:sp>
      <p:sp>
        <p:nvSpPr>
          <p:cNvPr id="37" name="AutoShape 37"/>
          <p:cNvSpPr/>
          <p:nvPr/>
        </p:nvSpPr>
        <p:spPr>
          <a:xfrm>
            <a:off x="2162551" y="9292651"/>
            <a:ext cx="4641449" cy="0"/>
          </a:xfrm>
          <a:prstGeom prst="line">
            <a:avLst/>
          </a:prstGeom>
          <a:ln w="9525" cap="flat">
            <a:solidFill>
              <a:srgbClr val="FBCC0A"/>
            </a:solidFill>
            <a:prstDash val="solid"/>
            <a:headEnd type="none" w="sm" len="sm"/>
            <a:tailEnd type="none" w="sm" len="sm"/>
          </a:ln>
        </p:spPr>
      </p:sp>
      <p:sp>
        <p:nvSpPr>
          <p:cNvPr id="38" name="TextBox 38"/>
          <p:cNvSpPr txBox="1"/>
          <p:nvPr/>
        </p:nvSpPr>
        <p:spPr>
          <a:xfrm>
            <a:off x="6383992" y="9439631"/>
            <a:ext cx="840017" cy="313690"/>
          </a:xfrm>
          <a:prstGeom prst="rect">
            <a:avLst/>
          </a:prstGeom>
        </p:spPr>
        <p:txBody>
          <a:bodyPr lIns="0" tIns="0" rIns="0" bIns="0" rtlCol="0" anchor="t">
            <a:spAutoFit/>
          </a:bodyPr>
          <a:lstStyle/>
          <a:p>
            <a:pPr marL="0" lvl="0" indent="0" algn="r">
              <a:lnSpc>
                <a:spcPts val="2419"/>
              </a:lnSpc>
              <a:spcBef>
                <a:spcPct val="0"/>
              </a:spcBef>
            </a:pPr>
            <a:r>
              <a:rPr lang="en-US" sz="2199" b="1">
                <a:solidFill>
                  <a:srgbClr val="167F12"/>
                </a:solidFill>
                <a:latin typeface="Garet Ultra-Bold"/>
                <a:ea typeface="Garet Ultra-Bold"/>
                <a:cs typeface="Garet Ultra-Bold"/>
                <a:sym typeface="Garet Ultra-Bold"/>
              </a:rPr>
              <a:t>13</a:t>
            </a:r>
          </a:p>
        </p:txBody>
      </p:sp>
      <p:sp>
        <p:nvSpPr>
          <p:cNvPr id="39" name="TextBox 39"/>
          <p:cNvSpPr txBox="1"/>
          <p:nvPr/>
        </p:nvSpPr>
        <p:spPr>
          <a:xfrm>
            <a:off x="1777164" y="9451771"/>
            <a:ext cx="4416581" cy="240665"/>
          </a:xfrm>
          <a:prstGeom prst="rect">
            <a:avLst/>
          </a:prstGeom>
        </p:spPr>
        <p:txBody>
          <a:bodyPr lIns="0" tIns="0" rIns="0" bIns="0" rtlCol="0" anchor="t">
            <a:spAutoFit/>
          </a:bodyPr>
          <a:lstStyle/>
          <a:p>
            <a:pPr marL="0" lvl="0" indent="0" algn="l">
              <a:lnSpc>
                <a:spcPts val="1960"/>
              </a:lnSpc>
              <a:spcBef>
                <a:spcPct val="0"/>
              </a:spcBef>
            </a:pPr>
            <a:r>
              <a:rPr lang="en-US" sz="1400">
                <a:solidFill>
                  <a:srgbClr val="000000"/>
                </a:solidFill>
                <a:latin typeface="Garet"/>
                <a:ea typeface="Garet"/>
                <a:cs typeface="Garet"/>
                <a:sym typeface="Garet"/>
              </a:rPr>
              <a:t>Perspectiv</a:t>
            </a:r>
            <a:r>
              <a:rPr lang="en-US" sz="1400" u="none" strike="noStrike">
                <a:solidFill>
                  <a:srgbClr val="000000"/>
                </a:solidFill>
                <a:latin typeface="Garet"/>
                <a:ea typeface="Garet"/>
                <a:cs typeface="Garet"/>
                <a:sym typeface="Garet"/>
              </a:rPr>
              <a:t>es et orientation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26707" y="2380779"/>
            <a:ext cx="3912000" cy="488315"/>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APPUI À LA PRODUCTION AGRICOLE </a:t>
            </a:r>
            <a:r>
              <a:rPr lang="en-US" sz="1400" b="1" u="none" strike="noStrike">
                <a:solidFill>
                  <a:srgbClr val="167F12"/>
                </a:solidFill>
                <a:latin typeface="Garet Ultra-Bold"/>
                <a:ea typeface="Garet Ultra-Bold"/>
                <a:cs typeface="Garet Ultra-Bold"/>
                <a:sym typeface="Garet Ultra-Bold"/>
              </a:rPr>
              <a:t>ET </a:t>
            </a:r>
          </a:p>
          <a:p>
            <a:pPr marL="0" lvl="0" indent="0" algn="l">
              <a:lnSpc>
                <a:spcPts val="1960"/>
              </a:lnSpc>
            </a:pPr>
            <a:r>
              <a:rPr lang="en-US" sz="1400" b="1" u="none" strike="noStrike">
                <a:solidFill>
                  <a:srgbClr val="167F12"/>
                </a:solidFill>
                <a:latin typeface="Garet Ultra-Bold"/>
                <a:ea typeface="Garet Ultra-Bold"/>
                <a:cs typeface="Garet Ultra-Bold"/>
                <a:sym typeface="Garet Ultra-Bold"/>
              </a:rPr>
              <a:t>À LA SÉCURITÉ ALIMENTAIRE</a:t>
            </a:r>
          </a:p>
        </p:txBody>
      </p:sp>
      <p:sp>
        <p:nvSpPr>
          <p:cNvPr id="3" name="TextBox 3"/>
          <p:cNvSpPr txBox="1"/>
          <p:nvPr/>
        </p:nvSpPr>
        <p:spPr>
          <a:xfrm>
            <a:off x="756000" y="775050"/>
            <a:ext cx="6048000" cy="313690"/>
          </a:xfrm>
          <a:prstGeom prst="rect">
            <a:avLst/>
          </a:prstGeom>
        </p:spPr>
        <p:txBody>
          <a:bodyPr lIns="0" tIns="0" rIns="0" bIns="0" rtlCol="0" anchor="t">
            <a:spAutoFit/>
          </a:bodyPr>
          <a:lstStyle/>
          <a:p>
            <a:pPr marL="0" lvl="0" indent="0" algn="ctr">
              <a:lnSpc>
                <a:spcPts val="2419"/>
              </a:lnSpc>
              <a:spcBef>
                <a:spcPct val="0"/>
              </a:spcBef>
            </a:pPr>
            <a:r>
              <a:rPr lang="en-US" sz="2199" b="1">
                <a:solidFill>
                  <a:srgbClr val="167F12"/>
                </a:solidFill>
                <a:latin typeface="Garet Ultra-Bold"/>
                <a:ea typeface="Garet Ultra-Bold"/>
                <a:cs typeface="Garet Ultra-Bold"/>
                <a:sym typeface="Garet Ultra-Bold"/>
              </a:rPr>
              <a:t>AXES STRATÉGIQUES D’I</a:t>
            </a:r>
            <a:r>
              <a:rPr lang="en-US" sz="2199" b="1" u="none" strike="noStrike">
                <a:solidFill>
                  <a:srgbClr val="167F12"/>
                </a:solidFill>
                <a:latin typeface="Garet Ultra-Bold"/>
                <a:ea typeface="Garet Ultra-Bold"/>
                <a:cs typeface="Garet Ultra-Bold"/>
                <a:sym typeface="Garet Ultra-Bold"/>
              </a:rPr>
              <a:t>NTERVENTION</a:t>
            </a:r>
          </a:p>
        </p:txBody>
      </p:sp>
      <p:sp>
        <p:nvSpPr>
          <p:cNvPr id="4" name="TextBox 4"/>
          <p:cNvSpPr txBox="1"/>
          <p:nvPr/>
        </p:nvSpPr>
        <p:spPr>
          <a:xfrm>
            <a:off x="756000" y="1195478"/>
            <a:ext cx="5882707" cy="407669"/>
          </a:xfrm>
          <a:prstGeom prst="rect">
            <a:avLst/>
          </a:prstGeom>
        </p:spPr>
        <p:txBody>
          <a:bodyPr lIns="0" tIns="0" rIns="0" bIns="0" rtlCol="0" anchor="t">
            <a:spAutoFit/>
          </a:bodyPr>
          <a:lstStyle/>
          <a:p>
            <a:pPr marL="0" lvl="0" indent="0" algn="ctr">
              <a:lnSpc>
                <a:spcPts val="1680"/>
              </a:lnSpc>
              <a:spcBef>
                <a:spcPct val="0"/>
              </a:spcBef>
            </a:pPr>
            <a:r>
              <a:rPr lang="en-US" sz="1200" u="none" strike="noStrike">
                <a:solidFill>
                  <a:srgbClr val="000000"/>
                </a:solidFill>
                <a:latin typeface="Garet"/>
                <a:ea typeface="Garet"/>
                <a:cs typeface="Garet"/>
                <a:sym typeface="Garet"/>
              </a:rPr>
              <a:t>Les activités de la Fondation Africa Forever en 2025 se sont articulées autour de cinq grands axes :</a:t>
            </a:r>
          </a:p>
        </p:txBody>
      </p:sp>
      <p:sp>
        <p:nvSpPr>
          <p:cNvPr id="5" name="TextBox 5"/>
          <p:cNvSpPr txBox="1"/>
          <p:nvPr/>
        </p:nvSpPr>
        <p:spPr>
          <a:xfrm>
            <a:off x="756000" y="2187654"/>
            <a:ext cx="2275381" cy="929090"/>
          </a:xfrm>
          <a:prstGeom prst="rect">
            <a:avLst/>
          </a:prstGeom>
        </p:spPr>
        <p:txBody>
          <a:bodyPr lIns="0" tIns="0" rIns="0" bIns="0" rtlCol="0" anchor="t">
            <a:spAutoFit/>
          </a:bodyPr>
          <a:lstStyle/>
          <a:p>
            <a:pPr marL="0" lvl="1" indent="0" algn="ctr">
              <a:lnSpc>
                <a:spcPts val="7288"/>
              </a:lnSpc>
              <a:spcBef>
                <a:spcPct val="0"/>
              </a:spcBef>
            </a:pPr>
            <a:r>
              <a:rPr lang="en-US" sz="6626" b="1">
                <a:solidFill>
                  <a:srgbClr val="167F12"/>
                </a:solidFill>
                <a:latin typeface="Garet Ultra-Bold"/>
                <a:ea typeface="Garet Ultra-Bold"/>
                <a:cs typeface="Garet Ultra-Bold"/>
                <a:sym typeface="Garet Ultra-Bold"/>
              </a:rPr>
              <a:t>01</a:t>
            </a:r>
          </a:p>
        </p:txBody>
      </p:sp>
      <p:sp>
        <p:nvSpPr>
          <p:cNvPr id="8" name="TextBox 8"/>
          <p:cNvSpPr txBox="1"/>
          <p:nvPr/>
        </p:nvSpPr>
        <p:spPr>
          <a:xfrm>
            <a:off x="2741414" y="5139593"/>
            <a:ext cx="3912000" cy="488315"/>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SOLIDARITÉ SOCIALE </a:t>
            </a:r>
            <a:r>
              <a:rPr lang="en-US" sz="1400" b="1" u="none" strike="noStrike">
                <a:solidFill>
                  <a:srgbClr val="167F12"/>
                </a:solidFill>
                <a:latin typeface="Garet Ultra-Bold"/>
                <a:ea typeface="Garet Ultra-Bold"/>
                <a:cs typeface="Garet Ultra-Bold"/>
                <a:sym typeface="Garet Ultra-Bold"/>
              </a:rPr>
              <a:t>ET ASSISTANCE HUMANITAIRE</a:t>
            </a:r>
          </a:p>
        </p:txBody>
      </p:sp>
      <p:sp>
        <p:nvSpPr>
          <p:cNvPr id="9" name="TextBox 9"/>
          <p:cNvSpPr txBox="1"/>
          <p:nvPr/>
        </p:nvSpPr>
        <p:spPr>
          <a:xfrm>
            <a:off x="770707" y="4946468"/>
            <a:ext cx="2275381" cy="956993"/>
          </a:xfrm>
          <a:prstGeom prst="rect">
            <a:avLst/>
          </a:prstGeom>
        </p:spPr>
        <p:txBody>
          <a:bodyPr lIns="0" tIns="0" rIns="0" bIns="0" rtlCol="0" anchor="t">
            <a:spAutoFit/>
          </a:bodyPr>
          <a:lstStyle/>
          <a:p>
            <a:pPr marL="0" lvl="1" indent="0" algn="ctr">
              <a:lnSpc>
                <a:spcPts val="7288"/>
              </a:lnSpc>
              <a:spcBef>
                <a:spcPct val="0"/>
              </a:spcBef>
            </a:pPr>
            <a:r>
              <a:rPr lang="en-US" sz="6626" b="1" dirty="0" smtClean="0">
                <a:solidFill>
                  <a:srgbClr val="167F12"/>
                </a:solidFill>
                <a:latin typeface="Garet Ultra-Bold"/>
                <a:ea typeface="Garet Ultra-Bold"/>
                <a:cs typeface="Garet Ultra-Bold"/>
                <a:sym typeface="Garet Ultra-Bold"/>
              </a:rPr>
              <a:t>02</a:t>
            </a:r>
            <a:endParaRPr lang="en-US" sz="6626" b="1" dirty="0">
              <a:solidFill>
                <a:srgbClr val="167F12"/>
              </a:solidFill>
              <a:latin typeface="Garet Ultra-Bold"/>
              <a:ea typeface="Garet Ultra-Bold"/>
              <a:cs typeface="Garet Ultra-Bold"/>
              <a:sym typeface="Garet Ultra-Bold"/>
            </a:endParaRPr>
          </a:p>
        </p:txBody>
      </p:sp>
      <p:sp>
        <p:nvSpPr>
          <p:cNvPr id="10" name="TextBox 10"/>
          <p:cNvSpPr txBox="1"/>
          <p:nvPr/>
        </p:nvSpPr>
        <p:spPr>
          <a:xfrm>
            <a:off x="1075381" y="6457895"/>
            <a:ext cx="3912000" cy="488315"/>
          </a:xfrm>
          <a:prstGeom prst="rect">
            <a:avLst/>
          </a:prstGeom>
        </p:spPr>
        <p:txBody>
          <a:bodyPr lIns="0" tIns="0" rIns="0" bIns="0" rtlCol="0" anchor="t">
            <a:spAutoFit/>
          </a:bodyPr>
          <a:lstStyle/>
          <a:p>
            <a:pPr marL="0" lvl="0" indent="0" algn="l">
              <a:lnSpc>
                <a:spcPts val="1960"/>
              </a:lnSpc>
            </a:pPr>
            <a:r>
              <a:rPr lang="en-US" sz="1400" b="1">
                <a:solidFill>
                  <a:srgbClr val="E4B800"/>
                </a:solidFill>
                <a:latin typeface="Garet Ultra-Bold"/>
                <a:ea typeface="Garet Ultra-Bold"/>
                <a:cs typeface="Garet Ultra-Bold"/>
                <a:sym typeface="Garet Ultra-Bold"/>
              </a:rPr>
              <a:t>SOUTIEN AUX INFRASTRUCTURES COMMUNAUTAIRES </a:t>
            </a:r>
            <a:r>
              <a:rPr lang="en-US" sz="1400" b="1" u="none" strike="noStrike">
                <a:solidFill>
                  <a:srgbClr val="E4B800"/>
                </a:solidFill>
                <a:latin typeface="Garet Ultra-Bold"/>
                <a:ea typeface="Garet Ultra-Bold"/>
                <a:cs typeface="Garet Ultra-Bold"/>
                <a:sym typeface="Garet Ultra-Bold"/>
              </a:rPr>
              <a:t>ET RELIGIEUSES</a:t>
            </a:r>
          </a:p>
        </p:txBody>
      </p:sp>
      <p:sp>
        <p:nvSpPr>
          <p:cNvPr id="11" name="TextBox 11"/>
          <p:cNvSpPr txBox="1"/>
          <p:nvPr/>
        </p:nvSpPr>
        <p:spPr>
          <a:xfrm>
            <a:off x="4528619" y="6285132"/>
            <a:ext cx="2275381" cy="956993"/>
          </a:xfrm>
          <a:prstGeom prst="rect">
            <a:avLst/>
          </a:prstGeom>
        </p:spPr>
        <p:txBody>
          <a:bodyPr lIns="0" tIns="0" rIns="0" bIns="0" rtlCol="0" anchor="t">
            <a:spAutoFit/>
          </a:bodyPr>
          <a:lstStyle/>
          <a:p>
            <a:pPr marL="0" lvl="1" indent="0" algn="ctr">
              <a:lnSpc>
                <a:spcPts val="7288"/>
              </a:lnSpc>
              <a:spcBef>
                <a:spcPct val="0"/>
              </a:spcBef>
            </a:pPr>
            <a:r>
              <a:rPr lang="en-US" sz="6626" b="1" dirty="0" smtClean="0">
                <a:solidFill>
                  <a:srgbClr val="E4B800"/>
                </a:solidFill>
                <a:latin typeface="Garet Ultra-Bold"/>
                <a:ea typeface="Garet Ultra-Bold"/>
                <a:cs typeface="Garet Ultra-Bold"/>
                <a:sym typeface="Garet Ultra-Bold"/>
              </a:rPr>
              <a:t>03</a:t>
            </a:r>
            <a:endParaRPr lang="en-US" sz="6626" b="1" dirty="0">
              <a:solidFill>
                <a:srgbClr val="E4B800"/>
              </a:solidFill>
              <a:latin typeface="Garet Ultra-Bold"/>
              <a:ea typeface="Garet Ultra-Bold"/>
              <a:cs typeface="Garet Ultra-Bold"/>
              <a:sym typeface="Garet Ultra-Bold"/>
            </a:endParaRPr>
          </a:p>
        </p:txBody>
      </p:sp>
      <p:sp>
        <p:nvSpPr>
          <p:cNvPr id="12" name="TextBox 12"/>
          <p:cNvSpPr txBox="1"/>
          <p:nvPr/>
        </p:nvSpPr>
        <p:spPr>
          <a:xfrm>
            <a:off x="2741414" y="8083622"/>
            <a:ext cx="3912000" cy="488315"/>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RENFORCEM</a:t>
            </a:r>
            <a:r>
              <a:rPr lang="en-US" sz="1400" b="1" u="none" strike="noStrike">
                <a:solidFill>
                  <a:srgbClr val="167F12"/>
                </a:solidFill>
                <a:latin typeface="Garet Ultra-Bold"/>
                <a:ea typeface="Garet Ultra-Bold"/>
                <a:cs typeface="Garet Ultra-Bold"/>
                <a:sym typeface="Garet Ultra-Bold"/>
              </a:rPr>
              <a:t>ENT DES PARTENARIATS ET GOUVERNANCE FINANCIÈRE</a:t>
            </a:r>
          </a:p>
        </p:txBody>
      </p:sp>
      <p:sp>
        <p:nvSpPr>
          <p:cNvPr id="13" name="TextBox 13"/>
          <p:cNvSpPr txBox="1"/>
          <p:nvPr/>
        </p:nvSpPr>
        <p:spPr>
          <a:xfrm>
            <a:off x="770707" y="7890497"/>
            <a:ext cx="2275381" cy="956993"/>
          </a:xfrm>
          <a:prstGeom prst="rect">
            <a:avLst/>
          </a:prstGeom>
        </p:spPr>
        <p:txBody>
          <a:bodyPr lIns="0" tIns="0" rIns="0" bIns="0" rtlCol="0" anchor="t">
            <a:spAutoFit/>
          </a:bodyPr>
          <a:lstStyle/>
          <a:p>
            <a:pPr marL="0" lvl="1" indent="0" algn="ctr">
              <a:lnSpc>
                <a:spcPts val="7288"/>
              </a:lnSpc>
              <a:spcBef>
                <a:spcPct val="0"/>
              </a:spcBef>
            </a:pPr>
            <a:r>
              <a:rPr lang="en-US" sz="6626" b="1" dirty="0" smtClean="0">
                <a:solidFill>
                  <a:srgbClr val="167F12"/>
                </a:solidFill>
                <a:latin typeface="Garet Ultra-Bold"/>
                <a:ea typeface="Garet Ultra-Bold"/>
                <a:cs typeface="Garet Ultra-Bold"/>
                <a:sym typeface="Garet Ultra-Bold"/>
              </a:rPr>
              <a:t>04</a:t>
            </a:r>
            <a:endParaRPr lang="en-US" sz="6626" b="1" dirty="0">
              <a:solidFill>
                <a:srgbClr val="167F12"/>
              </a:solidFill>
              <a:latin typeface="Garet Ultra-Bold"/>
              <a:ea typeface="Garet Ultra-Bold"/>
              <a:cs typeface="Garet Ultra-Bold"/>
              <a:sym typeface="Garet Ultra-Bold"/>
            </a:endParaRPr>
          </a:p>
        </p:txBody>
      </p:sp>
      <p:sp>
        <p:nvSpPr>
          <p:cNvPr id="14" name="TextBox 14"/>
          <p:cNvSpPr txBox="1"/>
          <p:nvPr/>
        </p:nvSpPr>
        <p:spPr>
          <a:xfrm>
            <a:off x="838647" y="8924362"/>
            <a:ext cx="5882707" cy="407669"/>
          </a:xfrm>
          <a:prstGeom prst="rect">
            <a:avLst/>
          </a:prstGeom>
        </p:spPr>
        <p:txBody>
          <a:bodyPr lIns="0" tIns="0" rIns="0" bIns="0" rtlCol="0" anchor="t">
            <a:spAutoFit/>
          </a:bodyPr>
          <a:lstStyle/>
          <a:p>
            <a:pPr marL="0" lvl="0" indent="0" algn="ctr">
              <a:lnSpc>
                <a:spcPts val="1680"/>
              </a:lnSpc>
              <a:spcBef>
                <a:spcPct val="0"/>
              </a:spcBef>
            </a:pPr>
            <a:r>
              <a:rPr lang="en-US" sz="1200">
                <a:solidFill>
                  <a:srgbClr val="000000"/>
                </a:solidFill>
                <a:latin typeface="Garet"/>
                <a:ea typeface="Garet"/>
                <a:cs typeface="Garet"/>
                <a:sym typeface="Garet"/>
              </a:rPr>
              <a:t>C</a:t>
            </a:r>
            <a:r>
              <a:rPr lang="en-US" sz="1200" u="none" strike="noStrike">
                <a:solidFill>
                  <a:srgbClr val="000000"/>
                </a:solidFill>
                <a:latin typeface="Garet"/>
                <a:ea typeface="Garet"/>
                <a:cs typeface="Garet"/>
                <a:sym typeface="Garet"/>
              </a:rPr>
              <a:t>es axes ont permis une intervention cohérente, ciblée et structurée sur les zones prioritaires identifiées.</a:t>
            </a:r>
          </a:p>
        </p:txBody>
      </p:sp>
      <p:sp>
        <p:nvSpPr>
          <p:cNvPr id="15" name="TextBox 15"/>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000" y="7718377"/>
            <a:ext cx="1175776" cy="2217623"/>
          </a:xfrm>
          <a:custGeom>
            <a:avLst/>
            <a:gdLst/>
            <a:ahLst/>
            <a:cxnLst/>
            <a:rect l="l" t="t" r="r" b="b"/>
            <a:pathLst>
              <a:path w="1175776" h="2217623">
                <a:moveTo>
                  <a:pt x="0" y="0"/>
                </a:moveTo>
                <a:lnTo>
                  <a:pt x="1175776" y="0"/>
                </a:lnTo>
                <a:lnTo>
                  <a:pt x="1175776" y="2217623"/>
                </a:lnTo>
                <a:lnTo>
                  <a:pt x="0" y="2217623"/>
                </a:lnTo>
                <a:lnTo>
                  <a:pt x="0" y="0"/>
                </a:lnTo>
                <a:close/>
              </a:path>
            </a:pathLst>
          </a:custGeom>
          <a:blipFill>
            <a:blip r:embed="rId2"/>
            <a:stretch>
              <a:fillRect l="-75892" r="-75892"/>
            </a:stretch>
          </a:blipFill>
        </p:spPr>
      </p:sp>
      <p:grpSp>
        <p:nvGrpSpPr>
          <p:cNvPr id="3" name="Group 3"/>
          <p:cNvGrpSpPr/>
          <p:nvPr/>
        </p:nvGrpSpPr>
        <p:grpSpPr>
          <a:xfrm>
            <a:off x="3969073" y="3468113"/>
            <a:ext cx="2834927" cy="2128946"/>
            <a:chOff x="0" y="0"/>
            <a:chExt cx="1015974" cy="762966"/>
          </a:xfrm>
        </p:grpSpPr>
        <p:sp>
          <p:nvSpPr>
            <p:cNvPr id="4" name="Freeform 4"/>
            <p:cNvSpPr/>
            <p:nvPr/>
          </p:nvSpPr>
          <p:spPr>
            <a:xfrm>
              <a:off x="0" y="0"/>
              <a:ext cx="1015974" cy="762966"/>
            </a:xfrm>
            <a:custGeom>
              <a:avLst/>
              <a:gdLst/>
              <a:ahLst/>
              <a:cxnLst/>
              <a:rect l="l" t="t" r="r" b="b"/>
              <a:pathLst>
                <a:path w="1015974" h="762966">
                  <a:moveTo>
                    <a:pt x="0" y="0"/>
                  </a:moveTo>
                  <a:lnTo>
                    <a:pt x="1015974" y="0"/>
                  </a:lnTo>
                  <a:lnTo>
                    <a:pt x="1015974" y="762966"/>
                  </a:lnTo>
                  <a:lnTo>
                    <a:pt x="0" y="762966"/>
                  </a:lnTo>
                  <a:close/>
                </a:path>
              </a:pathLst>
            </a:custGeom>
            <a:solidFill>
              <a:srgbClr val="FFFFFF"/>
            </a:solidFill>
            <a:ln w="9525" cap="sq">
              <a:solidFill>
                <a:srgbClr val="FBCC0A"/>
              </a:solidFill>
              <a:prstDash val="solid"/>
              <a:miter/>
            </a:ln>
          </p:spPr>
        </p:sp>
        <p:sp>
          <p:nvSpPr>
            <p:cNvPr id="5" name="TextBox 5"/>
            <p:cNvSpPr txBox="1"/>
            <p:nvPr/>
          </p:nvSpPr>
          <p:spPr>
            <a:xfrm>
              <a:off x="0" y="19050"/>
              <a:ext cx="1015974" cy="743916"/>
            </a:xfrm>
            <a:prstGeom prst="rect">
              <a:avLst/>
            </a:prstGeom>
          </p:spPr>
          <p:txBody>
            <a:bodyPr lIns="50800" tIns="50800" rIns="50800" bIns="50800" rtlCol="0" anchor="ctr"/>
            <a:lstStyle/>
            <a:p>
              <a:pPr algn="ctr">
                <a:lnSpc>
                  <a:spcPts val="1214"/>
                </a:lnSpc>
              </a:pPr>
              <a:endParaRPr/>
            </a:p>
          </p:txBody>
        </p:sp>
      </p:grpSp>
      <p:sp>
        <p:nvSpPr>
          <p:cNvPr id="6" name="AutoShape 6"/>
          <p:cNvSpPr/>
          <p:nvPr/>
        </p:nvSpPr>
        <p:spPr>
          <a:xfrm flipV="1">
            <a:off x="4116651" y="4122331"/>
            <a:ext cx="871137" cy="0"/>
          </a:xfrm>
          <a:prstGeom prst="line">
            <a:avLst/>
          </a:prstGeom>
          <a:ln w="9525" cap="flat">
            <a:solidFill>
              <a:srgbClr val="FBCC0A"/>
            </a:solidFill>
            <a:prstDash val="solid"/>
            <a:headEnd type="none" w="sm" len="sm"/>
            <a:tailEnd type="none" w="sm" len="sm"/>
          </a:ln>
        </p:spPr>
      </p:sp>
      <p:grpSp>
        <p:nvGrpSpPr>
          <p:cNvPr id="7" name="Group 7"/>
          <p:cNvGrpSpPr/>
          <p:nvPr/>
        </p:nvGrpSpPr>
        <p:grpSpPr>
          <a:xfrm>
            <a:off x="756000" y="4972846"/>
            <a:ext cx="2834927" cy="2412156"/>
            <a:chOff x="0" y="0"/>
            <a:chExt cx="1015974" cy="864462"/>
          </a:xfrm>
        </p:grpSpPr>
        <p:sp>
          <p:nvSpPr>
            <p:cNvPr id="8" name="Freeform 8"/>
            <p:cNvSpPr/>
            <p:nvPr/>
          </p:nvSpPr>
          <p:spPr>
            <a:xfrm>
              <a:off x="0" y="0"/>
              <a:ext cx="1015974" cy="864462"/>
            </a:xfrm>
            <a:custGeom>
              <a:avLst/>
              <a:gdLst/>
              <a:ahLst/>
              <a:cxnLst/>
              <a:rect l="l" t="t" r="r" b="b"/>
              <a:pathLst>
                <a:path w="1015974" h="864462">
                  <a:moveTo>
                    <a:pt x="0" y="0"/>
                  </a:moveTo>
                  <a:lnTo>
                    <a:pt x="1015974" y="0"/>
                  </a:lnTo>
                  <a:lnTo>
                    <a:pt x="1015974" y="864462"/>
                  </a:lnTo>
                  <a:lnTo>
                    <a:pt x="0" y="864462"/>
                  </a:lnTo>
                  <a:close/>
                </a:path>
              </a:pathLst>
            </a:custGeom>
            <a:solidFill>
              <a:srgbClr val="FFFFFF"/>
            </a:solidFill>
            <a:ln w="9525" cap="sq">
              <a:solidFill>
                <a:srgbClr val="FBCC0A"/>
              </a:solidFill>
              <a:prstDash val="solid"/>
              <a:miter/>
            </a:ln>
          </p:spPr>
        </p:sp>
        <p:sp>
          <p:nvSpPr>
            <p:cNvPr id="9" name="TextBox 9"/>
            <p:cNvSpPr txBox="1"/>
            <p:nvPr/>
          </p:nvSpPr>
          <p:spPr>
            <a:xfrm>
              <a:off x="0" y="19050"/>
              <a:ext cx="1015974" cy="845412"/>
            </a:xfrm>
            <a:prstGeom prst="rect">
              <a:avLst/>
            </a:prstGeom>
          </p:spPr>
          <p:txBody>
            <a:bodyPr lIns="50800" tIns="50800" rIns="50800" bIns="50800" rtlCol="0" anchor="ctr"/>
            <a:lstStyle/>
            <a:p>
              <a:pPr algn="ctr">
                <a:lnSpc>
                  <a:spcPts val="1214"/>
                </a:lnSpc>
              </a:pPr>
              <a:endParaRPr/>
            </a:p>
          </p:txBody>
        </p:sp>
      </p:grpSp>
      <p:sp>
        <p:nvSpPr>
          <p:cNvPr id="10" name="AutoShape 10"/>
          <p:cNvSpPr/>
          <p:nvPr/>
        </p:nvSpPr>
        <p:spPr>
          <a:xfrm flipV="1">
            <a:off x="807770" y="5453926"/>
            <a:ext cx="871137" cy="0"/>
          </a:xfrm>
          <a:prstGeom prst="line">
            <a:avLst/>
          </a:prstGeom>
          <a:ln w="9525" cap="flat">
            <a:solidFill>
              <a:srgbClr val="FBCC0A"/>
            </a:solidFill>
            <a:prstDash val="solid"/>
            <a:headEnd type="none" w="sm" len="sm"/>
            <a:tailEnd type="none" w="sm" len="sm"/>
          </a:ln>
        </p:spPr>
      </p:sp>
      <p:grpSp>
        <p:nvGrpSpPr>
          <p:cNvPr id="11" name="Group 11"/>
          <p:cNvGrpSpPr/>
          <p:nvPr/>
        </p:nvGrpSpPr>
        <p:grpSpPr>
          <a:xfrm>
            <a:off x="3950984" y="1603010"/>
            <a:ext cx="2834927" cy="1725363"/>
            <a:chOff x="0" y="0"/>
            <a:chExt cx="1015974" cy="618331"/>
          </a:xfrm>
        </p:grpSpPr>
        <p:sp>
          <p:nvSpPr>
            <p:cNvPr id="12" name="Freeform 12"/>
            <p:cNvSpPr/>
            <p:nvPr/>
          </p:nvSpPr>
          <p:spPr>
            <a:xfrm>
              <a:off x="0" y="0"/>
              <a:ext cx="1015974" cy="618331"/>
            </a:xfrm>
            <a:custGeom>
              <a:avLst/>
              <a:gdLst/>
              <a:ahLst/>
              <a:cxnLst/>
              <a:rect l="l" t="t" r="r" b="b"/>
              <a:pathLst>
                <a:path w="1015974" h="618331">
                  <a:moveTo>
                    <a:pt x="0" y="0"/>
                  </a:moveTo>
                  <a:lnTo>
                    <a:pt x="1015974" y="0"/>
                  </a:lnTo>
                  <a:lnTo>
                    <a:pt x="1015974" y="618331"/>
                  </a:lnTo>
                  <a:lnTo>
                    <a:pt x="0" y="618331"/>
                  </a:lnTo>
                  <a:close/>
                </a:path>
              </a:pathLst>
            </a:custGeom>
            <a:solidFill>
              <a:srgbClr val="167F12"/>
            </a:solidFill>
            <a:ln w="9525" cap="sq">
              <a:solidFill>
                <a:srgbClr val="FBCC0A"/>
              </a:solidFill>
              <a:prstDash val="solid"/>
              <a:miter/>
            </a:ln>
          </p:spPr>
        </p:sp>
        <p:sp>
          <p:nvSpPr>
            <p:cNvPr id="13" name="TextBox 13"/>
            <p:cNvSpPr txBox="1"/>
            <p:nvPr/>
          </p:nvSpPr>
          <p:spPr>
            <a:xfrm>
              <a:off x="0" y="19050"/>
              <a:ext cx="1015974" cy="599281"/>
            </a:xfrm>
            <a:prstGeom prst="rect">
              <a:avLst/>
            </a:prstGeom>
          </p:spPr>
          <p:txBody>
            <a:bodyPr lIns="50800" tIns="50800" rIns="50800" bIns="50800" rtlCol="0" anchor="ctr"/>
            <a:lstStyle/>
            <a:p>
              <a:pPr algn="ctr">
                <a:lnSpc>
                  <a:spcPts val="1214"/>
                </a:lnSpc>
              </a:pPr>
              <a:endParaRPr/>
            </a:p>
          </p:txBody>
        </p:sp>
      </p:grpSp>
      <p:sp>
        <p:nvSpPr>
          <p:cNvPr id="14" name="AutoShape 14"/>
          <p:cNvSpPr/>
          <p:nvPr/>
        </p:nvSpPr>
        <p:spPr>
          <a:xfrm flipV="1">
            <a:off x="4116651" y="3155960"/>
            <a:ext cx="871137" cy="0"/>
          </a:xfrm>
          <a:prstGeom prst="line">
            <a:avLst/>
          </a:prstGeom>
          <a:ln w="9525" cap="flat">
            <a:solidFill>
              <a:srgbClr val="FBCC0A"/>
            </a:solidFill>
            <a:prstDash val="solid"/>
            <a:headEnd type="none" w="sm" len="sm"/>
            <a:tailEnd type="none" w="sm" len="sm"/>
          </a:ln>
        </p:spPr>
      </p:sp>
      <p:grpSp>
        <p:nvGrpSpPr>
          <p:cNvPr id="15" name="Group 15"/>
          <p:cNvGrpSpPr/>
          <p:nvPr/>
        </p:nvGrpSpPr>
        <p:grpSpPr>
          <a:xfrm>
            <a:off x="3969073" y="5720884"/>
            <a:ext cx="2834927" cy="1636275"/>
            <a:chOff x="0" y="0"/>
            <a:chExt cx="1015974" cy="586404"/>
          </a:xfrm>
        </p:grpSpPr>
        <p:sp>
          <p:nvSpPr>
            <p:cNvPr id="16" name="Freeform 16"/>
            <p:cNvSpPr/>
            <p:nvPr/>
          </p:nvSpPr>
          <p:spPr>
            <a:xfrm>
              <a:off x="0" y="0"/>
              <a:ext cx="1015974" cy="586404"/>
            </a:xfrm>
            <a:custGeom>
              <a:avLst/>
              <a:gdLst/>
              <a:ahLst/>
              <a:cxnLst/>
              <a:rect l="l" t="t" r="r" b="b"/>
              <a:pathLst>
                <a:path w="1015974" h="586404">
                  <a:moveTo>
                    <a:pt x="0" y="0"/>
                  </a:moveTo>
                  <a:lnTo>
                    <a:pt x="1015974" y="0"/>
                  </a:lnTo>
                  <a:lnTo>
                    <a:pt x="1015974" y="586404"/>
                  </a:lnTo>
                  <a:lnTo>
                    <a:pt x="0" y="586404"/>
                  </a:lnTo>
                  <a:close/>
                </a:path>
              </a:pathLst>
            </a:custGeom>
            <a:solidFill>
              <a:srgbClr val="FFFFFF"/>
            </a:solidFill>
            <a:ln w="9525" cap="sq">
              <a:solidFill>
                <a:srgbClr val="FBCC0A"/>
              </a:solidFill>
              <a:prstDash val="solid"/>
              <a:miter/>
            </a:ln>
          </p:spPr>
        </p:sp>
        <p:sp>
          <p:nvSpPr>
            <p:cNvPr id="17" name="TextBox 17"/>
            <p:cNvSpPr txBox="1"/>
            <p:nvPr/>
          </p:nvSpPr>
          <p:spPr>
            <a:xfrm>
              <a:off x="0" y="19050"/>
              <a:ext cx="1015974" cy="567354"/>
            </a:xfrm>
            <a:prstGeom prst="rect">
              <a:avLst/>
            </a:prstGeom>
          </p:spPr>
          <p:txBody>
            <a:bodyPr lIns="50800" tIns="50800" rIns="50800" bIns="50800" rtlCol="0" anchor="ctr"/>
            <a:lstStyle/>
            <a:p>
              <a:pPr algn="ctr">
                <a:lnSpc>
                  <a:spcPts val="1214"/>
                </a:lnSpc>
              </a:pPr>
              <a:endParaRPr/>
            </a:p>
          </p:txBody>
        </p:sp>
      </p:grpSp>
      <p:sp>
        <p:nvSpPr>
          <p:cNvPr id="18" name="AutoShape 18"/>
          <p:cNvSpPr/>
          <p:nvPr/>
        </p:nvSpPr>
        <p:spPr>
          <a:xfrm flipV="1">
            <a:off x="4116651" y="6165552"/>
            <a:ext cx="871137" cy="0"/>
          </a:xfrm>
          <a:prstGeom prst="line">
            <a:avLst/>
          </a:prstGeom>
          <a:ln w="9525" cap="flat">
            <a:solidFill>
              <a:srgbClr val="FBCC0A"/>
            </a:solidFill>
            <a:prstDash val="solid"/>
            <a:headEnd type="none" w="sm" len="sm"/>
            <a:tailEnd type="none" w="sm" len="sm"/>
          </a:ln>
        </p:spPr>
      </p:sp>
      <p:grpSp>
        <p:nvGrpSpPr>
          <p:cNvPr id="19" name="Group 19"/>
          <p:cNvGrpSpPr/>
          <p:nvPr/>
        </p:nvGrpSpPr>
        <p:grpSpPr>
          <a:xfrm>
            <a:off x="4116651" y="6158271"/>
            <a:ext cx="1019845" cy="343626"/>
            <a:chOff x="0" y="0"/>
            <a:chExt cx="312196" cy="105191"/>
          </a:xfrm>
        </p:grpSpPr>
        <p:sp>
          <p:nvSpPr>
            <p:cNvPr id="20" name="Freeform 20"/>
            <p:cNvSpPr/>
            <p:nvPr/>
          </p:nvSpPr>
          <p:spPr>
            <a:xfrm>
              <a:off x="0" y="0"/>
              <a:ext cx="312196" cy="105191"/>
            </a:xfrm>
            <a:custGeom>
              <a:avLst/>
              <a:gdLst/>
              <a:ahLst/>
              <a:cxnLst/>
              <a:rect l="l" t="t" r="r" b="b"/>
              <a:pathLst>
                <a:path w="312196" h="105191">
                  <a:moveTo>
                    <a:pt x="0" y="0"/>
                  </a:moveTo>
                  <a:lnTo>
                    <a:pt x="312196" y="0"/>
                  </a:lnTo>
                  <a:lnTo>
                    <a:pt x="312196" y="105191"/>
                  </a:lnTo>
                  <a:lnTo>
                    <a:pt x="0" y="105191"/>
                  </a:lnTo>
                  <a:close/>
                </a:path>
              </a:pathLst>
            </a:custGeom>
            <a:solidFill>
              <a:srgbClr val="167F12"/>
            </a:solidFill>
          </p:spPr>
        </p:sp>
        <p:sp>
          <p:nvSpPr>
            <p:cNvPr id="21" name="TextBox 21"/>
            <p:cNvSpPr txBox="1"/>
            <p:nvPr/>
          </p:nvSpPr>
          <p:spPr>
            <a:xfrm>
              <a:off x="0" y="19050"/>
              <a:ext cx="312196"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Medium"/>
                  <a:ea typeface="Montserrat Medium"/>
                  <a:cs typeface="Montserrat Medium"/>
                  <a:sym typeface="Montserrat Medium"/>
                </a:rPr>
                <a:t>Designation</a:t>
              </a:r>
            </a:p>
          </p:txBody>
        </p:sp>
      </p:grpSp>
      <p:sp>
        <p:nvSpPr>
          <p:cNvPr id="22" name="TextBox 22"/>
          <p:cNvSpPr txBox="1"/>
          <p:nvPr/>
        </p:nvSpPr>
        <p:spPr>
          <a:xfrm>
            <a:off x="780449" y="10387708"/>
            <a:ext cx="6048000" cy="250340"/>
          </a:xfrm>
          <a:prstGeom prst="rect">
            <a:avLst/>
          </a:prstGeom>
        </p:spPr>
        <p:txBody>
          <a:bodyPr lIns="0" tIns="0" rIns="0" bIns="0" rtlCol="0" anchor="t">
            <a:spAutoFit/>
          </a:bodyPr>
          <a:lstStyle/>
          <a:p>
            <a:pPr marL="0" lvl="1" indent="0" algn="ctr">
              <a:lnSpc>
                <a:spcPts val="1980"/>
              </a:lnSpc>
              <a:spcBef>
                <a:spcPct val="0"/>
              </a:spcBef>
            </a:pPr>
            <a:r>
              <a:rPr lang="en-US" sz="1800" b="1" u="none" strike="noStrike">
                <a:solidFill>
                  <a:srgbClr val="167F12"/>
                </a:solidFill>
                <a:latin typeface="Garet Ultra-Bold"/>
                <a:ea typeface="Garet Ultra-Bold"/>
                <a:cs typeface="Garet Ultra-Bold"/>
                <a:sym typeface="Garet Ultra-Bold"/>
              </a:rPr>
              <a:t>05</a:t>
            </a:r>
          </a:p>
        </p:txBody>
      </p:sp>
      <p:sp>
        <p:nvSpPr>
          <p:cNvPr id="23" name="TextBox 23"/>
          <p:cNvSpPr txBox="1"/>
          <p:nvPr/>
        </p:nvSpPr>
        <p:spPr>
          <a:xfrm>
            <a:off x="4116651" y="4212819"/>
            <a:ext cx="2407884" cy="1245869"/>
          </a:xfrm>
          <a:prstGeom prst="rect">
            <a:avLst/>
          </a:prstGeom>
        </p:spPr>
        <p:txBody>
          <a:bodyPr lIns="0" tIns="0" rIns="0" bIns="0" rtlCol="0" anchor="t">
            <a:spAutoFit/>
          </a:bodyPr>
          <a:lstStyle/>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Coton</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Arachide</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Piment</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Anacarde</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Riz</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Maraîchage divers</a:t>
            </a:r>
          </a:p>
        </p:txBody>
      </p:sp>
      <p:sp>
        <p:nvSpPr>
          <p:cNvPr id="24" name="TextBox 24"/>
          <p:cNvSpPr txBox="1"/>
          <p:nvPr/>
        </p:nvSpPr>
        <p:spPr>
          <a:xfrm>
            <a:off x="807770" y="5578009"/>
            <a:ext cx="2783157" cy="1664969"/>
          </a:xfrm>
          <a:prstGeom prst="rect">
            <a:avLst/>
          </a:prstGeom>
        </p:spPr>
        <p:txBody>
          <a:bodyPr lIns="0" tIns="0" rIns="0" bIns="0" rtlCol="0" anchor="t">
            <a:spAutoFit/>
          </a:bodyPr>
          <a:lstStyle/>
          <a:p>
            <a:pPr algn="l">
              <a:lnSpc>
                <a:spcPts val="1680"/>
              </a:lnSpc>
            </a:pPr>
            <a:r>
              <a:rPr lang="en-US" sz="1200">
                <a:solidFill>
                  <a:srgbClr val="000000"/>
                </a:solidFill>
                <a:latin typeface="Garet"/>
                <a:ea typeface="Garet"/>
                <a:cs typeface="Garet"/>
                <a:sym typeface="Garet"/>
              </a:rPr>
              <a:t>Les dons ont été réalisés dans plusieurs villages ciblés :</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Zoumani</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Fapaha</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Fonovogo</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Sorho</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Navonkavogo</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Bénéficiaires</a:t>
            </a:r>
          </a:p>
        </p:txBody>
      </p:sp>
      <p:sp>
        <p:nvSpPr>
          <p:cNvPr id="25" name="TextBox 25"/>
          <p:cNvSpPr txBox="1"/>
          <p:nvPr/>
        </p:nvSpPr>
        <p:spPr>
          <a:xfrm>
            <a:off x="4116651" y="1778269"/>
            <a:ext cx="2464970" cy="12458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FFFFFF"/>
                </a:solidFill>
                <a:latin typeface="Garet"/>
                <a:ea typeface="Garet"/>
                <a:cs typeface="Garet"/>
                <a:sym typeface="Garet"/>
              </a:rPr>
              <a:t>Le programme a permis de soutenir plus de 1 000 producteurs agricoles, représentant un impact direct sur plusieurs milliers de personnes (familles agricoles).</a:t>
            </a:r>
          </a:p>
        </p:txBody>
      </p:sp>
      <p:sp>
        <p:nvSpPr>
          <p:cNvPr id="26" name="TextBox 26"/>
          <p:cNvSpPr txBox="1"/>
          <p:nvPr/>
        </p:nvSpPr>
        <p:spPr>
          <a:xfrm>
            <a:off x="780449" y="1583960"/>
            <a:ext cx="2507610" cy="40766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Pr</a:t>
            </a:r>
            <a:r>
              <a:rPr lang="en-US" sz="1200" b="1" u="none" strike="noStrike">
                <a:solidFill>
                  <a:srgbClr val="000000"/>
                </a:solidFill>
                <a:latin typeface="Garet Bold"/>
                <a:ea typeface="Garet Bold"/>
                <a:cs typeface="Garet Bold"/>
                <a:sym typeface="Garet Bold"/>
              </a:rPr>
              <a:t>ogramme de dons d’engrais au Nord de la Côte d’Ivoire</a:t>
            </a:r>
          </a:p>
        </p:txBody>
      </p:sp>
      <p:grpSp>
        <p:nvGrpSpPr>
          <p:cNvPr id="27" name="Group 27"/>
          <p:cNvGrpSpPr/>
          <p:nvPr/>
        </p:nvGrpSpPr>
        <p:grpSpPr>
          <a:xfrm>
            <a:off x="756000" y="396964"/>
            <a:ext cx="5882707" cy="995765"/>
            <a:chOff x="0" y="0"/>
            <a:chExt cx="7843609" cy="1327686"/>
          </a:xfrm>
        </p:grpSpPr>
        <p:sp>
          <p:nvSpPr>
            <p:cNvPr id="28" name="TextBox 28"/>
            <p:cNvSpPr txBox="1"/>
            <p:nvPr/>
          </p:nvSpPr>
          <p:spPr>
            <a:xfrm>
              <a:off x="2627609" y="355925"/>
              <a:ext cx="5216000" cy="641561"/>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APPUI À LA PRODUCTION AGRICOLE </a:t>
              </a:r>
              <a:r>
                <a:rPr lang="en-US" sz="1400" b="1" u="none" strike="noStrike">
                  <a:solidFill>
                    <a:srgbClr val="167F12"/>
                  </a:solidFill>
                  <a:latin typeface="Garet Ultra-Bold"/>
                  <a:ea typeface="Garet Ultra-Bold"/>
                  <a:cs typeface="Garet Ultra-Bold"/>
                  <a:sym typeface="Garet Ultra-Bold"/>
                </a:rPr>
                <a:t>ET </a:t>
              </a:r>
            </a:p>
            <a:p>
              <a:pPr marL="0" lvl="0" indent="0" algn="l">
                <a:lnSpc>
                  <a:spcPts val="1960"/>
                </a:lnSpc>
              </a:pPr>
              <a:r>
                <a:rPr lang="en-US" sz="1400" b="1" u="none" strike="noStrike">
                  <a:solidFill>
                    <a:srgbClr val="167F12"/>
                  </a:solidFill>
                  <a:latin typeface="Garet Ultra-Bold"/>
                  <a:ea typeface="Garet Ultra-Bold"/>
                  <a:cs typeface="Garet Ultra-Bold"/>
                  <a:sym typeface="Garet Ultra-Bold"/>
                </a:rPr>
                <a:t>À LA SÉCURITÉ ALIMENTAIRE</a:t>
              </a:r>
            </a:p>
          </p:txBody>
        </p:sp>
        <p:sp>
          <p:nvSpPr>
            <p:cNvPr id="29" name="TextBox 29"/>
            <p:cNvSpPr txBox="1"/>
            <p:nvPr/>
          </p:nvSpPr>
          <p:spPr>
            <a:xfrm>
              <a:off x="0" y="66675"/>
              <a:ext cx="3033842" cy="1261011"/>
            </a:xfrm>
            <a:prstGeom prst="rect">
              <a:avLst/>
            </a:prstGeom>
          </p:spPr>
          <p:txBody>
            <a:bodyPr lIns="0" tIns="0" rIns="0" bIns="0" rtlCol="0" anchor="t">
              <a:spAutoFit/>
            </a:bodyPr>
            <a:lstStyle/>
            <a:p>
              <a:pPr marL="0" lvl="1" indent="0" algn="ctr">
                <a:lnSpc>
                  <a:spcPts val="7288"/>
                </a:lnSpc>
                <a:spcBef>
                  <a:spcPct val="0"/>
                </a:spcBef>
              </a:pPr>
              <a:r>
                <a:rPr lang="en-US" sz="6626" b="1">
                  <a:solidFill>
                    <a:srgbClr val="167F12"/>
                  </a:solidFill>
                  <a:latin typeface="Garet Ultra-Bold"/>
                  <a:ea typeface="Garet Ultra-Bold"/>
                  <a:cs typeface="Garet Ultra-Bold"/>
                  <a:sym typeface="Garet Ultra-Bold"/>
                </a:rPr>
                <a:t>01</a:t>
              </a:r>
            </a:p>
          </p:txBody>
        </p:sp>
      </p:grpSp>
      <p:sp>
        <p:nvSpPr>
          <p:cNvPr id="30" name="TextBox 30"/>
          <p:cNvSpPr txBox="1"/>
          <p:nvPr/>
        </p:nvSpPr>
        <p:spPr>
          <a:xfrm>
            <a:off x="780449" y="2207003"/>
            <a:ext cx="2810478" cy="25031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En 2025, la Fondation Africa Forever a conduit un programme exceptionnel de soutien à l’agriculture vivrière et commerciale dans le Nord de la Côte d’Ivoire. Ce programme a consisté à distribuer des engrais organiques à des producteurs afin d’améliorer la productivité agricole, renforcer les revenus ruraux et promouvoir une agriculture durable.</a:t>
            </a:r>
          </a:p>
        </p:txBody>
      </p:sp>
      <p:sp>
        <p:nvSpPr>
          <p:cNvPr id="31" name="TextBox 31"/>
          <p:cNvSpPr txBox="1"/>
          <p:nvPr/>
        </p:nvSpPr>
        <p:spPr>
          <a:xfrm>
            <a:off x="810762" y="5117694"/>
            <a:ext cx="2407884" cy="19811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Localités bénéficiaires</a:t>
            </a:r>
          </a:p>
        </p:txBody>
      </p:sp>
      <p:sp>
        <p:nvSpPr>
          <p:cNvPr id="32" name="TextBox 32"/>
          <p:cNvSpPr txBox="1"/>
          <p:nvPr/>
        </p:nvSpPr>
        <p:spPr>
          <a:xfrm>
            <a:off x="4116651" y="3605124"/>
            <a:ext cx="2407884" cy="40766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Nature des cultures concernées</a:t>
            </a:r>
          </a:p>
        </p:txBody>
      </p:sp>
      <p:sp>
        <p:nvSpPr>
          <p:cNvPr id="33" name="TextBox 33"/>
          <p:cNvSpPr txBox="1"/>
          <p:nvPr/>
        </p:nvSpPr>
        <p:spPr>
          <a:xfrm>
            <a:off x="4116651" y="5857895"/>
            <a:ext cx="2407884" cy="19811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Coût Total des dons</a:t>
            </a:r>
          </a:p>
        </p:txBody>
      </p:sp>
      <p:grpSp>
        <p:nvGrpSpPr>
          <p:cNvPr id="34" name="Group 34"/>
          <p:cNvGrpSpPr/>
          <p:nvPr/>
        </p:nvGrpSpPr>
        <p:grpSpPr>
          <a:xfrm>
            <a:off x="5136496" y="6158271"/>
            <a:ext cx="565793" cy="343626"/>
            <a:chOff x="0" y="0"/>
            <a:chExt cx="173201" cy="105191"/>
          </a:xfrm>
        </p:grpSpPr>
        <p:sp>
          <p:nvSpPr>
            <p:cNvPr id="35" name="Freeform 35"/>
            <p:cNvSpPr/>
            <p:nvPr/>
          </p:nvSpPr>
          <p:spPr>
            <a:xfrm>
              <a:off x="0" y="0"/>
              <a:ext cx="173201" cy="105191"/>
            </a:xfrm>
            <a:custGeom>
              <a:avLst/>
              <a:gdLst/>
              <a:ahLst/>
              <a:cxnLst/>
              <a:rect l="l" t="t" r="r" b="b"/>
              <a:pathLst>
                <a:path w="173201" h="105191">
                  <a:moveTo>
                    <a:pt x="0" y="0"/>
                  </a:moveTo>
                  <a:lnTo>
                    <a:pt x="173201" y="0"/>
                  </a:lnTo>
                  <a:lnTo>
                    <a:pt x="173201" y="105191"/>
                  </a:lnTo>
                  <a:lnTo>
                    <a:pt x="0" y="105191"/>
                  </a:lnTo>
                  <a:close/>
                </a:path>
              </a:pathLst>
            </a:custGeom>
            <a:solidFill>
              <a:srgbClr val="167F12"/>
            </a:solidFill>
          </p:spPr>
        </p:sp>
        <p:sp>
          <p:nvSpPr>
            <p:cNvPr id="36" name="TextBox 36"/>
            <p:cNvSpPr txBox="1"/>
            <p:nvPr/>
          </p:nvSpPr>
          <p:spPr>
            <a:xfrm>
              <a:off x="0" y="19050"/>
              <a:ext cx="173201"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Medium"/>
                  <a:ea typeface="Montserrat Medium"/>
                  <a:cs typeface="Montserrat Medium"/>
                  <a:sym typeface="Montserrat Medium"/>
                </a:rPr>
                <a:t>Qté</a:t>
              </a:r>
            </a:p>
          </p:txBody>
        </p:sp>
      </p:grpSp>
      <p:grpSp>
        <p:nvGrpSpPr>
          <p:cNvPr id="37" name="Group 37"/>
          <p:cNvGrpSpPr/>
          <p:nvPr/>
        </p:nvGrpSpPr>
        <p:grpSpPr>
          <a:xfrm>
            <a:off x="5702290" y="6158271"/>
            <a:ext cx="1019845" cy="343626"/>
            <a:chOff x="0" y="0"/>
            <a:chExt cx="312196" cy="105191"/>
          </a:xfrm>
        </p:grpSpPr>
        <p:sp>
          <p:nvSpPr>
            <p:cNvPr id="38" name="Freeform 38"/>
            <p:cNvSpPr/>
            <p:nvPr/>
          </p:nvSpPr>
          <p:spPr>
            <a:xfrm>
              <a:off x="0" y="0"/>
              <a:ext cx="312196" cy="105191"/>
            </a:xfrm>
            <a:custGeom>
              <a:avLst/>
              <a:gdLst/>
              <a:ahLst/>
              <a:cxnLst/>
              <a:rect l="l" t="t" r="r" b="b"/>
              <a:pathLst>
                <a:path w="312196" h="105191">
                  <a:moveTo>
                    <a:pt x="0" y="0"/>
                  </a:moveTo>
                  <a:lnTo>
                    <a:pt x="312196" y="0"/>
                  </a:lnTo>
                  <a:lnTo>
                    <a:pt x="312196" y="105191"/>
                  </a:lnTo>
                  <a:lnTo>
                    <a:pt x="0" y="105191"/>
                  </a:lnTo>
                  <a:close/>
                </a:path>
              </a:pathLst>
            </a:custGeom>
            <a:solidFill>
              <a:srgbClr val="167F12"/>
            </a:solidFill>
          </p:spPr>
        </p:sp>
        <p:sp>
          <p:nvSpPr>
            <p:cNvPr id="39" name="TextBox 39"/>
            <p:cNvSpPr txBox="1"/>
            <p:nvPr/>
          </p:nvSpPr>
          <p:spPr>
            <a:xfrm>
              <a:off x="0" y="19050"/>
              <a:ext cx="312196"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Medium"/>
                  <a:ea typeface="Montserrat Medium"/>
                  <a:cs typeface="Montserrat Medium"/>
                  <a:sym typeface="Montserrat Medium"/>
                </a:rPr>
                <a:t>P.U</a:t>
              </a:r>
            </a:p>
          </p:txBody>
        </p:sp>
      </p:grpSp>
      <p:grpSp>
        <p:nvGrpSpPr>
          <p:cNvPr id="40" name="Group 40"/>
          <p:cNvGrpSpPr/>
          <p:nvPr/>
        </p:nvGrpSpPr>
        <p:grpSpPr>
          <a:xfrm>
            <a:off x="4116651" y="6501897"/>
            <a:ext cx="1019845" cy="343626"/>
            <a:chOff x="0" y="0"/>
            <a:chExt cx="312196" cy="105191"/>
          </a:xfrm>
        </p:grpSpPr>
        <p:sp>
          <p:nvSpPr>
            <p:cNvPr id="41" name="Freeform 41"/>
            <p:cNvSpPr/>
            <p:nvPr/>
          </p:nvSpPr>
          <p:spPr>
            <a:xfrm>
              <a:off x="0" y="0"/>
              <a:ext cx="312196" cy="105191"/>
            </a:xfrm>
            <a:custGeom>
              <a:avLst/>
              <a:gdLst/>
              <a:ahLst/>
              <a:cxnLst/>
              <a:rect l="l" t="t" r="r" b="b"/>
              <a:pathLst>
                <a:path w="312196" h="105191">
                  <a:moveTo>
                    <a:pt x="0" y="0"/>
                  </a:moveTo>
                  <a:lnTo>
                    <a:pt x="312196" y="0"/>
                  </a:lnTo>
                  <a:lnTo>
                    <a:pt x="312196" y="105191"/>
                  </a:lnTo>
                  <a:lnTo>
                    <a:pt x="0" y="105191"/>
                  </a:lnTo>
                  <a:close/>
                </a:path>
              </a:pathLst>
            </a:custGeom>
            <a:solidFill>
              <a:srgbClr val="167F12"/>
            </a:solidFill>
          </p:spPr>
        </p:sp>
        <p:sp>
          <p:nvSpPr>
            <p:cNvPr id="42" name="TextBox 42"/>
            <p:cNvSpPr txBox="1"/>
            <p:nvPr/>
          </p:nvSpPr>
          <p:spPr>
            <a:xfrm>
              <a:off x="0" y="19050"/>
              <a:ext cx="312196"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Medium"/>
                  <a:ea typeface="Montserrat Medium"/>
                  <a:cs typeface="Montserrat Medium"/>
                  <a:sym typeface="Montserrat Medium"/>
                </a:rPr>
                <a:t>Engrais</a:t>
              </a:r>
            </a:p>
          </p:txBody>
        </p:sp>
      </p:grpSp>
      <p:grpSp>
        <p:nvGrpSpPr>
          <p:cNvPr id="43" name="Group 43"/>
          <p:cNvGrpSpPr/>
          <p:nvPr/>
        </p:nvGrpSpPr>
        <p:grpSpPr>
          <a:xfrm>
            <a:off x="5136496" y="6501897"/>
            <a:ext cx="565793" cy="343626"/>
            <a:chOff x="0" y="0"/>
            <a:chExt cx="173201" cy="105191"/>
          </a:xfrm>
        </p:grpSpPr>
        <p:sp>
          <p:nvSpPr>
            <p:cNvPr id="44" name="Freeform 44"/>
            <p:cNvSpPr/>
            <p:nvPr/>
          </p:nvSpPr>
          <p:spPr>
            <a:xfrm>
              <a:off x="0" y="0"/>
              <a:ext cx="173201" cy="105191"/>
            </a:xfrm>
            <a:custGeom>
              <a:avLst/>
              <a:gdLst/>
              <a:ahLst/>
              <a:cxnLst/>
              <a:rect l="l" t="t" r="r" b="b"/>
              <a:pathLst>
                <a:path w="173201" h="105191">
                  <a:moveTo>
                    <a:pt x="0" y="0"/>
                  </a:moveTo>
                  <a:lnTo>
                    <a:pt x="173201" y="0"/>
                  </a:lnTo>
                  <a:lnTo>
                    <a:pt x="173201" y="105191"/>
                  </a:lnTo>
                  <a:lnTo>
                    <a:pt x="0" y="105191"/>
                  </a:lnTo>
                  <a:close/>
                </a:path>
              </a:pathLst>
            </a:custGeom>
            <a:solidFill>
              <a:srgbClr val="167F12"/>
            </a:solidFill>
          </p:spPr>
        </p:sp>
        <p:sp>
          <p:nvSpPr>
            <p:cNvPr id="45" name="TextBox 45"/>
            <p:cNvSpPr txBox="1"/>
            <p:nvPr/>
          </p:nvSpPr>
          <p:spPr>
            <a:xfrm>
              <a:off x="0" y="19050"/>
              <a:ext cx="173201"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Medium"/>
                  <a:ea typeface="Montserrat Medium"/>
                  <a:cs typeface="Montserrat Medium"/>
                  <a:sym typeface="Montserrat Medium"/>
                </a:rPr>
                <a:t>1 000 L</a:t>
              </a:r>
            </a:p>
          </p:txBody>
        </p:sp>
      </p:grpSp>
      <p:grpSp>
        <p:nvGrpSpPr>
          <p:cNvPr id="46" name="Group 46"/>
          <p:cNvGrpSpPr/>
          <p:nvPr/>
        </p:nvGrpSpPr>
        <p:grpSpPr>
          <a:xfrm>
            <a:off x="5702290" y="6501897"/>
            <a:ext cx="1019845" cy="343626"/>
            <a:chOff x="0" y="0"/>
            <a:chExt cx="312196" cy="105191"/>
          </a:xfrm>
        </p:grpSpPr>
        <p:sp>
          <p:nvSpPr>
            <p:cNvPr id="47" name="Freeform 47"/>
            <p:cNvSpPr/>
            <p:nvPr/>
          </p:nvSpPr>
          <p:spPr>
            <a:xfrm>
              <a:off x="0" y="0"/>
              <a:ext cx="312196" cy="105191"/>
            </a:xfrm>
            <a:custGeom>
              <a:avLst/>
              <a:gdLst/>
              <a:ahLst/>
              <a:cxnLst/>
              <a:rect l="l" t="t" r="r" b="b"/>
              <a:pathLst>
                <a:path w="312196" h="105191">
                  <a:moveTo>
                    <a:pt x="0" y="0"/>
                  </a:moveTo>
                  <a:lnTo>
                    <a:pt x="312196" y="0"/>
                  </a:lnTo>
                  <a:lnTo>
                    <a:pt x="312196" y="105191"/>
                  </a:lnTo>
                  <a:lnTo>
                    <a:pt x="0" y="105191"/>
                  </a:lnTo>
                  <a:close/>
                </a:path>
              </a:pathLst>
            </a:custGeom>
            <a:solidFill>
              <a:srgbClr val="167F12"/>
            </a:solidFill>
          </p:spPr>
        </p:sp>
        <p:sp>
          <p:nvSpPr>
            <p:cNvPr id="48" name="TextBox 48"/>
            <p:cNvSpPr txBox="1"/>
            <p:nvPr/>
          </p:nvSpPr>
          <p:spPr>
            <a:xfrm>
              <a:off x="0" y="19050"/>
              <a:ext cx="312196"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Medium"/>
                  <a:ea typeface="Montserrat Medium"/>
                  <a:cs typeface="Montserrat Medium"/>
                  <a:sym typeface="Montserrat Medium"/>
                </a:rPr>
                <a:t>30 000 </a:t>
              </a:r>
            </a:p>
          </p:txBody>
        </p:sp>
      </p:grpSp>
      <p:grpSp>
        <p:nvGrpSpPr>
          <p:cNvPr id="49" name="Group 49"/>
          <p:cNvGrpSpPr/>
          <p:nvPr/>
        </p:nvGrpSpPr>
        <p:grpSpPr>
          <a:xfrm>
            <a:off x="4116651" y="6845524"/>
            <a:ext cx="1019845" cy="343626"/>
            <a:chOff x="0" y="0"/>
            <a:chExt cx="312196" cy="105191"/>
          </a:xfrm>
        </p:grpSpPr>
        <p:sp>
          <p:nvSpPr>
            <p:cNvPr id="50" name="Freeform 50"/>
            <p:cNvSpPr/>
            <p:nvPr/>
          </p:nvSpPr>
          <p:spPr>
            <a:xfrm>
              <a:off x="0" y="0"/>
              <a:ext cx="312196" cy="105191"/>
            </a:xfrm>
            <a:custGeom>
              <a:avLst/>
              <a:gdLst/>
              <a:ahLst/>
              <a:cxnLst/>
              <a:rect l="l" t="t" r="r" b="b"/>
              <a:pathLst>
                <a:path w="312196" h="105191">
                  <a:moveTo>
                    <a:pt x="0" y="0"/>
                  </a:moveTo>
                  <a:lnTo>
                    <a:pt x="312196" y="0"/>
                  </a:lnTo>
                  <a:lnTo>
                    <a:pt x="312196" y="105191"/>
                  </a:lnTo>
                  <a:lnTo>
                    <a:pt x="0" y="105191"/>
                  </a:lnTo>
                  <a:close/>
                </a:path>
              </a:pathLst>
            </a:custGeom>
            <a:solidFill>
              <a:srgbClr val="167F12"/>
            </a:solidFill>
          </p:spPr>
        </p:sp>
        <p:sp>
          <p:nvSpPr>
            <p:cNvPr id="51" name="TextBox 51"/>
            <p:cNvSpPr txBox="1"/>
            <p:nvPr/>
          </p:nvSpPr>
          <p:spPr>
            <a:xfrm>
              <a:off x="0" y="19050"/>
              <a:ext cx="312196"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Bold"/>
                  <a:ea typeface="Montserrat Bold"/>
                  <a:cs typeface="Montserrat Bold"/>
                  <a:sym typeface="Montserrat Bold"/>
                </a:rPr>
                <a:t>TOTAL</a:t>
              </a:r>
            </a:p>
          </p:txBody>
        </p:sp>
      </p:grpSp>
      <p:grpSp>
        <p:nvGrpSpPr>
          <p:cNvPr id="52" name="Group 52"/>
          <p:cNvGrpSpPr/>
          <p:nvPr/>
        </p:nvGrpSpPr>
        <p:grpSpPr>
          <a:xfrm>
            <a:off x="5136496" y="6845524"/>
            <a:ext cx="1585638" cy="343626"/>
            <a:chOff x="0" y="0"/>
            <a:chExt cx="485397" cy="105191"/>
          </a:xfrm>
        </p:grpSpPr>
        <p:sp>
          <p:nvSpPr>
            <p:cNvPr id="53" name="Freeform 53"/>
            <p:cNvSpPr/>
            <p:nvPr/>
          </p:nvSpPr>
          <p:spPr>
            <a:xfrm>
              <a:off x="0" y="0"/>
              <a:ext cx="485397" cy="105191"/>
            </a:xfrm>
            <a:custGeom>
              <a:avLst/>
              <a:gdLst/>
              <a:ahLst/>
              <a:cxnLst/>
              <a:rect l="l" t="t" r="r" b="b"/>
              <a:pathLst>
                <a:path w="485397" h="105191">
                  <a:moveTo>
                    <a:pt x="0" y="0"/>
                  </a:moveTo>
                  <a:lnTo>
                    <a:pt x="485397" y="0"/>
                  </a:lnTo>
                  <a:lnTo>
                    <a:pt x="485397" y="105191"/>
                  </a:lnTo>
                  <a:lnTo>
                    <a:pt x="0" y="105191"/>
                  </a:lnTo>
                  <a:close/>
                </a:path>
              </a:pathLst>
            </a:custGeom>
            <a:solidFill>
              <a:srgbClr val="167F12"/>
            </a:solidFill>
          </p:spPr>
        </p:sp>
        <p:sp>
          <p:nvSpPr>
            <p:cNvPr id="54" name="TextBox 54"/>
            <p:cNvSpPr txBox="1"/>
            <p:nvPr/>
          </p:nvSpPr>
          <p:spPr>
            <a:xfrm>
              <a:off x="0" y="19050"/>
              <a:ext cx="485397" cy="86141"/>
            </a:xfrm>
            <a:prstGeom prst="rect">
              <a:avLst/>
            </a:prstGeom>
          </p:spPr>
          <p:txBody>
            <a:bodyPr lIns="50800" tIns="50800" rIns="50800" bIns="50800" rtlCol="0" anchor="ctr"/>
            <a:lstStyle/>
            <a:p>
              <a:pPr algn="ctr">
                <a:lnSpc>
                  <a:spcPts val="822"/>
                </a:lnSpc>
              </a:pPr>
              <a:r>
                <a:rPr lang="en-US" sz="839" b="1">
                  <a:solidFill>
                    <a:srgbClr val="FFFFFF"/>
                  </a:solidFill>
                  <a:latin typeface="Montserrat Bold"/>
                  <a:ea typeface="Montserrat Bold"/>
                  <a:cs typeface="Montserrat Bold"/>
                  <a:sym typeface="Montserrat Bold"/>
                </a:rPr>
                <a:t>30 000 000 FCFA</a:t>
              </a:r>
            </a:p>
          </p:txBody>
        </p:sp>
      </p:grpSp>
      <p:grpSp>
        <p:nvGrpSpPr>
          <p:cNvPr id="55" name="Group 55"/>
          <p:cNvGrpSpPr/>
          <p:nvPr/>
        </p:nvGrpSpPr>
        <p:grpSpPr>
          <a:xfrm>
            <a:off x="2173464" y="7718377"/>
            <a:ext cx="4630536" cy="2217623"/>
            <a:chOff x="0" y="0"/>
            <a:chExt cx="1659480" cy="794746"/>
          </a:xfrm>
        </p:grpSpPr>
        <p:sp>
          <p:nvSpPr>
            <p:cNvPr id="56" name="Freeform 56"/>
            <p:cNvSpPr/>
            <p:nvPr/>
          </p:nvSpPr>
          <p:spPr>
            <a:xfrm>
              <a:off x="0" y="0"/>
              <a:ext cx="1659480" cy="794746"/>
            </a:xfrm>
            <a:custGeom>
              <a:avLst/>
              <a:gdLst/>
              <a:ahLst/>
              <a:cxnLst/>
              <a:rect l="l" t="t" r="r" b="b"/>
              <a:pathLst>
                <a:path w="1659480" h="794746">
                  <a:moveTo>
                    <a:pt x="0" y="0"/>
                  </a:moveTo>
                  <a:lnTo>
                    <a:pt x="1659480" y="0"/>
                  </a:lnTo>
                  <a:lnTo>
                    <a:pt x="1659480" y="794746"/>
                  </a:lnTo>
                  <a:lnTo>
                    <a:pt x="0" y="794746"/>
                  </a:lnTo>
                  <a:close/>
                </a:path>
              </a:pathLst>
            </a:custGeom>
            <a:solidFill>
              <a:srgbClr val="FFFFFF"/>
            </a:solidFill>
            <a:ln w="9525" cap="sq">
              <a:solidFill>
                <a:srgbClr val="FBCC0A"/>
              </a:solidFill>
              <a:prstDash val="solid"/>
              <a:miter/>
            </a:ln>
          </p:spPr>
        </p:sp>
        <p:sp>
          <p:nvSpPr>
            <p:cNvPr id="57" name="TextBox 57"/>
            <p:cNvSpPr txBox="1"/>
            <p:nvPr/>
          </p:nvSpPr>
          <p:spPr>
            <a:xfrm>
              <a:off x="0" y="19050"/>
              <a:ext cx="1659480" cy="775696"/>
            </a:xfrm>
            <a:prstGeom prst="rect">
              <a:avLst/>
            </a:prstGeom>
          </p:spPr>
          <p:txBody>
            <a:bodyPr lIns="50800" tIns="50800" rIns="50800" bIns="50800" rtlCol="0" anchor="ctr"/>
            <a:lstStyle/>
            <a:p>
              <a:pPr algn="ctr">
                <a:lnSpc>
                  <a:spcPts val="1214"/>
                </a:lnSpc>
              </a:pPr>
              <a:endParaRPr/>
            </a:p>
          </p:txBody>
        </p:sp>
      </p:grpSp>
      <p:sp>
        <p:nvSpPr>
          <p:cNvPr id="58" name="AutoShape 58"/>
          <p:cNvSpPr/>
          <p:nvPr/>
        </p:nvSpPr>
        <p:spPr>
          <a:xfrm flipV="1">
            <a:off x="2292268" y="8130809"/>
            <a:ext cx="871137" cy="0"/>
          </a:xfrm>
          <a:prstGeom prst="line">
            <a:avLst/>
          </a:prstGeom>
          <a:ln w="9525" cap="flat">
            <a:solidFill>
              <a:srgbClr val="FBCC0A"/>
            </a:solidFill>
            <a:prstDash val="solid"/>
            <a:headEnd type="none" w="sm" len="sm"/>
            <a:tailEnd type="none" w="sm" len="sm"/>
          </a:ln>
        </p:spPr>
      </p:sp>
      <p:sp>
        <p:nvSpPr>
          <p:cNvPr id="59" name="TextBox 59"/>
          <p:cNvSpPr txBox="1"/>
          <p:nvPr/>
        </p:nvSpPr>
        <p:spPr>
          <a:xfrm>
            <a:off x="2295261" y="8323540"/>
            <a:ext cx="4508739" cy="1245869"/>
          </a:xfrm>
          <a:prstGeom prst="rect">
            <a:avLst/>
          </a:prstGeom>
        </p:spPr>
        <p:txBody>
          <a:bodyPr lIns="0" tIns="0" rIns="0" bIns="0" rtlCol="0" anchor="t">
            <a:spAutoFit/>
          </a:bodyPr>
          <a:lstStyle/>
          <a:p>
            <a:pPr marL="259085" lvl="1" indent="-129542" algn="l">
              <a:lnSpc>
                <a:spcPts val="1680"/>
              </a:lnSpc>
              <a:buFont typeface="Arial"/>
              <a:buChar char="•"/>
            </a:pPr>
            <a:r>
              <a:rPr lang="en-US" sz="1200">
                <a:solidFill>
                  <a:srgbClr val="000000"/>
                </a:solidFill>
                <a:latin typeface="Garet"/>
                <a:ea typeface="Garet"/>
                <a:cs typeface="Garet"/>
                <a:sym typeface="Garet"/>
              </a:rPr>
              <a:t>une amélioration notable de la fertilité des sols,</a:t>
            </a:r>
          </a:p>
          <a:p>
            <a:pPr marL="259085" lvl="1" indent="-129542" algn="l">
              <a:lnSpc>
                <a:spcPts val="1680"/>
              </a:lnSpc>
              <a:buFont typeface="Arial"/>
              <a:buChar char="•"/>
            </a:pPr>
            <a:r>
              <a:rPr lang="en-US" sz="1200">
                <a:solidFill>
                  <a:srgbClr val="000000"/>
                </a:solidFill>
                <a:latin typeface="Garet"/>
                <a:ea typeface="Garet"/>
                <a:cs typeface="Garet"/>
                <a:sym typeface="Garet"/>
              </a:rPr>
              <a:t>une augmentation des rendements,</a:t>
            </a:r>
          </a:p>
          <a:p>
            <a:pPr marL="259085" lvl="1" indent="-129542" algn="l">
              <a:lnSpc>
                <a:spcPts val="1680"/>
              </a:lnSpc>
              <a:buFont typeface="Arial"/>
              <a:buChar char="•"/>
            </a:pPr>
            <a:r>
              <a:rPr lang="en-US" sz="1200">
                <a:solidFill>
                  <a:srgbClr val="000000"/>
                </a:solidFill>
                <a:latin typeface="Garet"/>
                <a:ea typeface="Garet"/>
                <a:cs typeface="Garet"/>
                <a:sym typeface="Garet"/>
              </a:rPr>
              <a:t>une meilleure capacité d’investissement des producteurs,</a:t>
            </a:r>
          </a:p>
          <a:p>
            <a:pPr marL="259085" lvl="1" indent="-129542" algn="l">
              <a:lnSpc>
                <a:spcPts val="1680"/>
              </a:lnSpc>
              <a:buFont typeface="Arial"/>
              <a:buChar char="•"/>
            </a:pPr>
            <a:r>
              <a:rPr lang="en-US" sz="1200">
                <a:solidFill>
                  <a:srgbClr val="000000"/>
                </a:solidFill>
                <a:latin typeface="Garet"/>
                <a:ea typeface="Garet"/>
                <a:cs typeface="Garet"/>
                <a:sym typeface="Garet"/>
              </a:rPr>
              <a:t>une réduction de la dépendance aux intrants chimiques.</a:t>
            </a:r>
          </a:p>
        </p:txBody>
      </p:sp>
      <p:sp>
        <p:nvSpPr>
          <p:cNvPr id="60" name="TextBox 60"/>
          <p:cNvSpPr txBox="1"/>
          <p:nvPr/>
        </p:nvSpPr>
        <p:spPr>
          <a:xfrm>
            <a:off x="2295261" y="7794577"/>
            <a:ext cx="2407884" cy="19811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Impact observé</a:t>
            </a:r>
          </a:p>
        </p:txBody>
      </p:sp>
      <p:sp>
        <p:nvSpPr>
          <p:cNvPr id="61" name="Freeform 61"/>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3"/>
            <a:stretch>
              <a:fillRect l="-12239" t="-11900" r="-10490" b="-21684"/>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780449" y="2108841"/>
            <a:ext cx="871137" cy="0"/>
          </a:xfrm>
          <a:prstGeom prst="line">
            <a:avLst/>
          </a:prstGeom>
          <a:ln w="9525" cap="flat">
            <a:solidFill>
              <a:srgbClr val="FBCC0A"/>
            </a:solidFill>
            <a:prstDash val="solid"/>
            <a:headEnd type="none" w="sm" len="sm"/>
            <a:tailEnd type="none" w="sm" len="sm"/>
          </a:ln>
        </p:spPr>
      </p:sp>
      <p:grpSp>
        <p:nvGrpSpPr>
          <p:cNvPr id="3" name="Group 3"/>
          <p:cNvGrpSpPr/>
          <p:nvPr/>
        </p:nvGrpSpPr>
        <p:grpSpPr>
          <a:xfrm>
            <a:off x="3780000" y="1603010"/>
            <a:ext cx="3048449" cy="4364463"/>
            <a:chOff x="0" y="0"/>
            <a:chExt cx="1092495" cy="1564125"/>
          </a:xfrm>
        </p:grpSpPr>
        <p:sp>
          <p:nvSpPr>
            <p:cNvPr id="4" name="Freeform 4"/>
            <p:cNvSpPr/>
            <p:nvPr/>
          </p:nvSpPr>
          <p:spPr>
            <a:xfrm>
              <a:off x="0" y="0"/>
              <a:ext cx="1092495" cy="1564125"/>
            </a:xfrm>
            <a:custGeom>
              <a:avLst/>
              <a:gdLst/>
              <a:ahLst/>
              <a:cxnLst/>
              <a:rect l="l" t="t" r="r" b="b"/>
              <a:pathLst>
                <a:path w="1092495" h="1564125">
                  <a:moveTo>
                    <a:pt x="0" y="0"/>
                  </a:moveTo>
                  <a:lnTo>
                    <a:pt x="1092495" y="0"/>
                  </a:lnTo>
                  <a:lnTo>
                    <a:pt x="1092495" y="1564125"/>
                  </a:lnTo>
                  <a:lnTo>
                    <a:pt x="0" y="1564125"/>
                  </a:lnTo>
                  <a:close/>
                </a:path>
              </a:pathLst>
            </a:custGeom>
            <a:solidFill>
              <a:srgbClr val="167F12"/>
            </a:solidFill>
            <a:ln w="9525" cap="sq">
              <a:solidFill>
                <a:srgbClr val="FBCC0A"/>
              </a:solidFill>
              <a:prstDash val="solid"/>
              <a:miter/>
            </a:ln>
          </p:spPr>
        </p:sp>
        <p:sp>
          <p:nvSpPr>
            <p:cNvPr id="5" name="TextBox 5"/>
            <p:cNvSpPr txBox="1"/>
            <p:nvPr/>
          </p:nvSpPr>
          <p:spPr>
            <a:xfrm>
              <a:off x="0" y="19050"/>
              <a:ext cx="1092495" cy="1545075"/>
            </a:xfrm>
            <a:prstGeom prst="rect">
              <a:avLst/>
            </a:prstGeom>
          </p:spPr>
          <p:txBody>
            <a:bodyPr lIns="50800" tIns="50800" rIns="50800" bIns="50800" rtlCol="0" anchor="ctr"/>
            <a:lstStyle/>
            <a:p>
              <a:pPr algn="ctr">
                <a:lnSpc>
                  <a:spcPts val="1214"/>
                </a:lnSpc>
              </a:pPr>
              <a:endParaRPr/>
            </a:p>
          </p:txBody>
        </p:sp>
      </p:grpSp>
      <p:sp>
        <p:nvSpPr>
          <p:cNvPr id="6" name="AutoShape 6"/>
          <p:cNvSpPr/>
          <p:nvPr/>
        </p:nvSpPr>
        <p:spPr>
          <a:xfrm flipV="1">
            <a:off x="3989634" y="4169683"/>
            <a:ext cx="871137" cy="0"/>
          </a:xfrm>
          <a:prstGeom prst="line">
            <a:avLst/>
          </a:prstGeom>
          <a:ln w="9525" cap="flat">
            <a:solidFill>
              <a:srgbClr val="FBCC0A"/>
            </a:solidFill>
            <a:prstDash val="solid"/>
            <a:headEnd type="none" w="sm" len="sm"/>
            <a:tailEnd type="none" w="sm" len="sm"/>
          </a:ln>
        </p:spPr>
      </p:sp>
      <p:grpSp>
        <p:nvGrpSpPr>
          <p:cNvPr id="7" name="Group 7"/>
          <p:cNvGrpSpPr/>
          <p:nvPr/>
        </p:nvGrpSpPr>
        <p:grpSpPr>
          <a:xfrm>
            <a:off x="3780000" y="7296416"/>
            <a:ext cx="3048449" cy="940207"/>
            <a:chOff x="0" y="0"/>
            <a:chExt cx="2186041" cy="674222"/>
          </a:xfrm>
        </p:grpSpPr>
        <p:sp>
          <p:nvSpPr>
            <p:cNvPr id="8" name="Freeform 8"/>
            <p:cNvSpPr/>
            <p:nvPr/>
          </p:nvSpPr>
          <p:spPr>
            <a:xfrm>
              <a:off x="0" y="0"/>
              <a:ext cx="2186041" cy="674222"/>
            </a:xfrm>
            <a:custGeom>
              <a:avLst/>
              <a:gdLst/>
              <a:ahLst/>
              <a:cxnLst/>
              <a:rect l="l" t="t" r="r" b="b"/>
              <a:pathLst>
                <a:path w="2186041" h="674222">
                  <a:moveTo>
                    <a:pt x="0" y="0"/>
                  </a:moveTo>
                  <a:lnTo>
                    <a:pt x="2186041" y="0"/>
                  </a:lnTo>
                  <a:lnTo>
                    <a:pt x="2186041" y="674222"/>
                  </a:lnTo>
                  <a:lnTo>
                    <a:pt x="0" y="674222"/>
                  </a:lnTo>
                  <a:close/>
                </a:path>
              </a:pathLst>
            </a:custGeom>
            <a:solidFill>
              <a:srgbClr val="167F12"/>
            </a:solidFill>
            <a:ln w="9525" cap="sq">
              <a:solidFill>
                <a:srgbClr val="FBCC0A"/>
              </a:solidFill>
              <a:prstDash val="solid"/>
              <a:miter/>
            </a:ln>
          </p:spPr>
        </p:sp>
        <p:sp>
          <p:nvSpPr>
            <p:cNvPr id="9" name="TextBox 9"/>
            <p:cNvSpPr txBox="1"/>
            <p:nvPr/>
          </p:nvSpPr>
          <p:spPr>
            <a:xfrm>
              <a:off x="0" y="19050"/>
              <a:ext cx="2186041" cy="655172"/>
            </a:xfrm>
            <a:prstGeom prst="rect">
              <a:avLst/>
            </a:prstGeom>
          </p:spPr>
          <p:txBody>
            <a:bodyPr lIns="50800" tIns="50800" rIns="50800" bIns="50800" rtlCol="0" anchor="ctr"/>
            <a:lstStyle/>
            <a:p>
              <a:pPr algn="ctr">
                <a:lnSpc>
                  <a:spcPts val="1214"/>
                </a:lnSpc>
              </a:pPr>
              <a:endParaRPr/>
            </a:p>
          </p:txBody>
        </p:sp>
      </p:grpSp>
      <p:sp>
        <p:nvSpPr>
          <p:cNvPr id="10" name="TextBox 10"/>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07</a:t>
            </a:r>
          </a:p>
        </p:txBody>
      </p:sp>
      <p:sp>
        <p:nvSpPr>
          <p:cNvPr id="11" name="TextBox 11"/>
          <p:cNvSpPr txBox="1"/>
          <p:nvPr/>
        </p:nvSpPr>
        <p:spPr>
          <a:xfrm>
            <a:off x="3989634" y="1803143"/>
            <a:ext cx="2464970" cy="2293619"/>
          </a:xfrm>
          <a:prstGeom prst="rect">
            <a:avLst/>
          </a:prstGeom>
        </p:spPr>
        <p:txBody>
          <a:bodyPr lIns="0" tIns="0" rIns="0" bIns="0" rtlCol="0" anchor="t">
            <a:spAutoFit/>
          </a:bodyPr>
          <a:lstStyle/>
          <a:p>
            <a:pPr algn="l">
              <a:lnSpc>
                <a:spcPts val="1680"/>
              </a:lnSpc>
            </a:pPr>
            <a:r>
              <a:rPr lang="en-US" sz="1200" b="1" i="1">
                <a:solidFill>
                  <a:srgbClr val="FFFFFF"/>
                </a:solidFill>
                <a:latin typeface="Garet Bold Italics"/>
                <a:ea typeface="Garet Bold Italics"/>
                <a:cs typeface="Garet Bold Italics"/>
                <a:sym typeface="Garet Bold Italics"/>
              </a:rPr>
              <a:t>Appui à l’ENAE de Bofa (École Nationale d’Agriculture et d’Élevage)</a:t>
            </a:r>
          </a:p>
          <a:p>
            <a:pPr algn="l">
              <a:lnSpc>
                <a:spcPts val="1680"/>
              </a:lnSpc>
            </a:pPr>
            <a:endParaRPr lang="en-US" sz="1200" b="1" i="1">
              <a:solidFill>
                <a:srgbClr val="FFFFFF"/>
              </a:solidFill>
              <a:latin typeface="Garet Bold Italics"/>
              <a:ea typeface="Garet Bold Italics"/>
              <a:cs typeface="Garet Bold Italics"/>
              <a:sym typeface="Garet Bold Italics"/>
            </a:endParaRPr>
          </a:p>
          <a:p>
            <a:pPr marL="0" lvl="0" indent="0" algn="l">
              <a:lnSpc>
                <a:spcPts val="1680"/>
              </a:lnSpc>
              <a:spcBef>
                <a:spcPct val="0"/>
              </a:spcBef>
            </a:pPr>
            <a:r>
              <a:rPr lang="en-US" sz="1200">
                <a:solidFill>
                  <a:srgbClr val="FFFFFF"/>
                </a:solidFill>
                <a:latin typeface="Garet"/>
                <a:ea typeface="Garet"/>
                <a:cs typeface="Garet"/>
                <a:sym typeface="Garet"/>
              </a:rPr>
              <a:t>La Fondation a également soutenu les activités agricoles et de formation de l’ENAE de Bofa, institution stratégique dans la formation des futurs acteurs agricoles et de l’élevage.</a:t>
            </a:r>
          </a:p>
        </p:txBody>
      </p:sp>
      <p:sp>
        <p:nvSpPr>
          <p:cNvPr id="12" name="TextBox 12"/>
          <p:cNvSpPr txBox="1"/>
          <p:nvPr/>
        </p:nvSpPr>
        <p:spPr>
          <a:xfrm>
            <a:off x="780449" y="1583960"/>
            <a:ext cx="2924899" cy="40766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ACTIONS</a:t>
            </a:r>
            <a:r>
              <a:rPr lang="en-US" sz="1200" b="1" u="none" strike="noStrike">
                <a:solidFill>
                  <a:srgbClr val="000000"/>
                </a:solidFill>
                <a:latin typeface="Garet Bold"/>
                <a:ea typeface="Garet Bold"/>
                <a:cs typeface="Garet Bold"/>
                <a:sym typeface="Garet Bold"/>
              </a:rPr>
              <a:t> INTERNATIONALES : APPUI À LA GUINÉE (BOFA ET DUBRÉKA)</a:t>
            </a:r>
          </a:p>
        </p:txBody>
      </p:sp>
      <p:sp>
        <p:nvSpPr>
          <p:cNvPr id="13" name="TextBox 13"/>
          <p:cNvSpPr txBox="1"/>
          <p:nvPr/>
        </p:nvSpPr>
        <p:spPr>
          <a:xfrm>
            <a:off x="780449" y="2207003"/>
            <a:ext cx="2924899" cy="3760469"/>
          </a:xfrm>
          <a:prstGeom prst="rect">
            <a:avLst/>
          </a:prstGeom>
        </p:spPr>
        <p:txBody>
          <a:bodyPr lIns="0" tIns="0" rIns="0" bIns="0" rtlCol="0" anchor="t">
            <a:spAutoFit/>
          </a:bodyPr>
          <a:lstStyle/>
          <a:p>
            <a:pPr algn="l">
              <a:lnSpc>
                <a:spcPts val="1680"/>
              </a:lnSpc>
            </a:pPr>
            <a:r>
              <a:rPr lang="en-US" sz="1200" b="1" i="1">
                <a:solidFill>
                  <a:srgbClr val="000000"/>
                </a:solidFill>
                <a:latin typeface="Garet Bold Italics"/>
                <a:ea typeface="Garet Bold Italics"/>
                <a:cs typeface="Garet Bold Italics"/>
                <a:sym typeface="Garet Bold Italics"/>
              </a:rPr>
              <a:t>Soutien aux producteurs maraîchers de Dubréka</a:t>
            </a:r>
          </a:p>
          <a:p>
            <a:pPr algn="l">
              <a:lnSpc>
                <a:spcPts val="1680"/>
              </a:lnSpc>
            </a:pPr>
            <a:endParaRPr lang="en-US" sz="1200" b="1" i="1">
              <a:solidFill>
                <a:srgbClr val="000000"/>
              </a:solidFill>
              <a:latin typeface="Garet Bold Italics"/>
              <a:ea typeface="Garet Bold Italics"/>
              <a:cs typeface="Garet Bold Italics"/>
              <a:sym typeface="Garet Bold Italics"/>
            </a:endParaRPr>
          </a:p>
          <a:p>
            <a:pPr algn="l">
              <a:lnSpc>
                <a:spcPts val="1680"/>
              </a:lnSpc>
            </a:pPr>
            <a:r>
              <a:rPr lang="en-US" sz="1200">
                <a:solidFill>
                  <a:srgbClr val="000000"/>
                </a:solidFill>
                <a:latin typeface="Garet"/>
                <a:ea typeface="Garet"/>
                <a:cs typeface="Garet"/>
                <a:sym typeface="Garet"/>
              </a:rPr>
              <a:t>Dans le cadre de sa dimension panafricaine, la Fondation Africa Forever a réalisé une intervention en République de Guinée, plus précisément dans la zone de Dubréka, au profit des producteurs maraîchers.</a:t>
            </a:r>
          </a:p>
          <a:p>
            <a:pPr algn="l">
              <a:lnSpc>
                <a:spcPts val="1680"/>
              </a:lnSpc>
            </a:pPr>
            <a:endParaRPr lang="en-US" sz="1200">
              <a:solidFill>
                <a:srgbClr val="000000"/>
              </a:solidFill>
              <a:latin typeface="Garet"/>
              <a:ea typeface="Garet"/>
              <a:cs typeface="Garet"/>
              <a:sym typeface="Garet"/>
            </a:endParaRPr>
          </a:p>
          <a:p>
            <a:pPr algn="l">
              <a:lnSpc>
                <a:spcPts val="1680"/>
              </a:lnSpc>
            </a:pPr>
            <a:r>
              <a:rPr lang="en-US" sz="1200">
                <a:solidFill>
                  <a:srgbClr val="000000"/>
                </a:solidFill>
                <a:latin typeface="Garet"/>
                <a:ea typeface="Garet"/>
                <a:cs typeface="Garet"/>
                <a:sym typeface="Garet"/>
              </a:rPr>
              <a:t>L’appui financier a été orienté vers :</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le renforcement de la capacité de production,</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l’acquisition d’intrants,</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le soutien logistique pour les activités agricoles.</a:t>
            </a:r>
          </a:p>
          <a:p>
            <a:pPr algn="l">
              <a:lnSpc>
                <a:spcPts val="1680"/>
              </a:lnSpc>
            </a:pPr>
            <a:endParaRPr lang="en-US" sz="1200" b="1">
              <a:solidFill>
                <a:srgbClr val="000000"/>
              </a:solidFill>
              <a:latin typeface="Garet Bold"/>
              <a:ea typeface="Garet Bold"/>
              <a:cs typeface="Garet Bold"/>
              <a:sym typeface="Garet Bold"/>
            </a:endParaRPr>
          </a:p>
        </p:txBody>
      </p:sp>
      <p:sp>
        <p:nvSpPr>
          <p:cNvPr id="14" name="TextBox 14"/>
          <p:cNvSpPr txBox="1"/>
          <p:nvPr/>
        </p:nvSpPr>
        <p:spPr>
          <a:xfrm>
            <a:off x="3911302" y="7346883"/>
            <a:ext cx="2785845" cy="300905"/>
          </a:xfrm>
          <a:prstGeom prst="rect">
            <a:avLst/>
          </a:prstGeom>
        </p:spPr>
        <p:txBody>
          <a:bodyPr lIns="0" tIns="0" rIns="0" bIns="0" rtlCol="0" anchor="t">
            <a:spAutoFit/>
          </a:bodyPr>
          <a:lstStyle/>
          <a:p>
            <a:pPr algn="ctr">
              <a:lnSpc>
                <a:spcPts val="1259"/>
              </a:lnSpc>
            </a:pPr>
            <a:r>
              <a:rPr lang="en-US" sz="899" b="1">
                <a:solidFill>
                  <a:srgbClr val="FFFFFF"/>
                </a:solidFill>
                <a:latin typeface="Garet Bold"/>
                <a:ea typeface="Garet Bold"/>
                <a:cs typeface="Garet Bold"/>
                <a:sym typeface="Garet Bold"/>
              </a:rPr>
              <a:t>Montant total du soutien Guinée </a:t>
            </a:r>
          </a:p>
          <a:p>
            <a:pPr marL="0" lvl="0" indent="0" algn="ctr">
              <a:lnSpc>
                <a:spcPts val="1259"/>
              </a:lnSpc>
              <a:spcBef>
                <a:spcPct val="0"/>
              </a:spcBef>
            </a:pPr>
            <a:r>
              <a:rPr lang="en-US" sz="899" b="1">
                <a:solidFill>
                  <a:srgbClr val="FFFFFF"/>
                </a:solidFill>
                <a:latin typeface="Garet Bold"/>
                <a:ea typeface="Garet Bold"/>
                <a:cs typeface="Garet Bold"/>
                <a:sym typeface="Garet Bold"/>
              </a:rPr>
              <a:t>(Dubréka + ENAE Bofa) :</a:t>
            </a:r>
          </a:p>
        </p:txBody>
      </p:sp>
      <p:grpSp>
        <p:nvGrpSpPr>
          <p:cNvPr id="15" name="Group 15"/>
          <p:cNvGrpSpPr/>
          <p:nvPr/>
        </p:nvGrpSpPr>
        <p:grpSpPr>
          <a:xfrm>
            <a:off x="863095" y="308124"/>
            <a:ext cx="5882707" cy="956993"/>
            <a:chOff x="0" y="66675"/>
            <a:chExt cx="7843609" cy="1275990"/>
          </a:xfrm>
        </p:grpSpPr>
        <p:sp>
          <p:nvSpPr>
            <p:cNvPr id="16" name="TextBox 16"/>
            <p:cNvSpPr txBox="1"/>
            <p:nvPr/>
          </p:nvSpPr>
          <p:spPr>
            <a:xfrm>
              <a:off x="2627609" y="355925"/>
              <a:ext cx="5216000" cy="641561"/>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SOLIDARITÉ SOCIALE </a:t>
              </a:r>
              <a:r>
                <a:rPr lang="en-US" sz="1400" b="1" u="none" strike="noStrike">
                  <a:solidFill>
                    <a:srgbClr val="167F12"/>
                  </a:solidFill>
                  <a:latin typeface="Garet Ultra-Bold"/>
                  <a:ea typeface="Garet Ultra-Bold"/>
                  <a:cs typeface="Garet Ultra-Bold"/>
                  <a:sym typeface="Garet Ultra-Bold"/>
                </a:rPr>
                <a:t>ET ASSISTANCE HUMANITAIRE</a:t>
              </a:r>
            </a:p>
          </p:txBody>
        </p:sp>
        <p:sp>
          <p:nvSpPr>
            <p:cNvPr id="17" name="TextBox 17"/>
            <p:cNvSpPr txBox="1"/>
            <p:nvPr/>
          </p:nvSpPr>
          <p:spPr>
            <a:xfrm>
              <a:off x="0" y="66675"/>
              <a:ext cx="3033843" cy="1275990"/>
            </a:xfrm>
            <a:prstGeom prst="rect">
              <a:avLst/>
            </a:prstGeom>
          </p:spPr>
          <p:txBody>
            <a:bodyPr lIns="0" tIns="0" rIns="0" bIns="0" rtlCol="0" anchor="t">
              <a:spAutoFit/>
            </a:bodyPr>
            <a:lstStyle/>
            <a:p>
              <a:pPr marL="0" lvl="1" indent="0" algn="ctr">
                <a:lnSpc>
                  <a:spcPts val="7288"/>
                </a:lnSpc>
                <a:spcBef>
                  <a:spcPct val="0"/>
                </a:spcBef>
              </a:pPr>
              <a:r>
                <a:rPr lang="en-US" sz="6626" b="1" dirty="0" smtClean="0">
                  <a:solidFill>
                    <a:srgbClr val="167F12"/>
                  </a:solidFill>
                  <a:latin typeface="Garet Ultra-Bold"/>
                  <a:ea typeface="Garet Ultra-Bold"/>
                  <a:cs typeface="Garet Ultra-Bold"/>
                  <a:sym typeface="Garet Ultra-Bold"/>
                </a:rPr>
                <a:t>02</a:t>
              </a:r>
              <a:endParaRPr lang="en-US" sz="6626" b="1" dirty="0">
                <a:solidFill>
                  <a:srgbClr val="167F12"/>
                </a:solidFill>
                <a:latin typeface="Garet Ultra-Bold"/>
                <a:ea typeface="Garet Ultra-Bold"/>
                <a:cs typeface="Garet Ultra-Bold"/>
                <a:sym typeface="Garet Ultra-Bold"/>
              </a:endParaRPr>
            </a:p>
          </p:txBody>
        </p:sp>
      </p:grpSp>
      <p:sp>
        <p:nvSpPr>
          <p:cNvPr id="18" name="Freeform 18"/>
          <p:cNvSpPr/>
          <p:nvPr/>
        </p:nvSpPr>
        <p:spPr>
          <a:xfrm>
            <a:off x="3787509" y="4298270"/>
            <a:ext cx="3040940" cy="1669202"/>
          </a:xfrm>
          <a:custGeom>
            <a:avLst/>
            <a:gdLst/>
            <a:ahLst/>
            <a:cxnLst/>
            <a:rect l="l" t="t" r="r" b="b"/>
            <a:pathLst>
              <a:path w="3040940" h="1669202">
                <a:moveTo>
                  <a:pt x="0" y="0"/>
                </a:moveTo>
                <a:lnTo>
                  <a:pt x="3040940" y="0"/>
                </a:lnTo>
                <a:lnTo>
                  <a:pt x="3040940" y="1669202"/>
                </a:lnTo>
                <a:lnTo>
                  <a:pt x="0" y="1669202"/>
                </a:lnTo>
                <a:lnTo>
                  <a:pt x="0" y="0"/>
                </a:lnTo>
                <a:close/>
              </a:path>
            </a:pathLst>
          </a:custGeom>
          <a:blipFill>
            <a:blip r:embed="rId2"/>
            <a:stretch>
              <a:fillRect l="-16409" r="-16409" b="-35942"/>
            </a:stretch>
          </a:blipFill>
        </p:spPr>
      </p:sp>
      <p:sp>
        <p:nvSpPr>
          <p:cNvPr id="19" name="TextBox 19"/>
          <p:cNvSpPr txBox="1"/>
          <p:nvPr/>
        </p:nvSpPr>
        <p:spPr>
          <a:xfrm>
            <a:off x="977652" y="8619298"/>
            <a:ext cx="5653594" cy="826769"/>
          </a:xfrm>
          <a:prstGeom prst="rect">
            <a:avLst/>
          </a:prstGeom>
        </p:spPr>
        <p:txBody>
          <a:bodyPr lIns="0" tIns="0" rIns="0" bIns="0" rtlCol="0" anchor="t">
            <a:spAutoFit/>
          </a:bodyPr>
          <a:lstStyle/>
          <a:p>
            <a:pPr algn="ctr">
              <a:lnSpc>
                <a:spcPts val="1680"/>
              </a:lnSpc>
            </a:pPr>
            <a:r>
              <a:rPr lang="en-US" sz="1200" b="1">
                <a:solidFill>
                  <a:srgbClr val="000000"/>
                </a:solidFill>
                <a:latin typeface="Garet Bold"/>
                <a:ea typeface="Garet Bold"/>
                <a:cs typeface="Garet Bold"/>
                <a:sym typeface="Garet Bold"/>
              </a:rPr>
              <a:t>IMPACT : </a:t>
            </a:r>
          </a:p>
          <a:p>
            <a:pPr marL="0" lvl="0" indent="0" algn="ctr">
              <a:lnSpc>
                <a:spcPts val="1680"/>
              </a:lnSpc>
              <a:spcBef>
                <a:spcPct val="0"/>
              </a:spcBef>
            </a:pPr>
            <a:r>
              <a:rPr lang="en-US" sz="1200">
                <a:solidFill>
                  <a:srgbClr val="000000"/>
                </a:solidFill>
                <a:latin typeface="Garet"/>
                <a:ea typeface="Garet"/>
                <a:cs typeface="Garet"/>
                <a:sym typeface="Garet"/>
              </a:rPr>
              <a:t>Cette action renforce la coopération agricole sous-régionale et confirme la volonté de la Fondation d’accompagner la jeunesse et les producteurs à l’échelle ouest-africaine.</a:t>
            </a:r>
          </a:p>
        </p:txBody>
      </p:sp>
      <p:sp>
        <p:nvSpPr>
          <p:cNvPr id="20" name="TextBox 20"/>
          <p:cNvSpPr txBox="1"/>
          <p:nvPr/>
        </p:nvSpPr>
        <p:spPr>
          <a:xfrm>
            <a:off x="3878694" y="7716195"/>
            <a:ext cx="2851061" cy="445224"/>
          </a:xfrm>
          <a:prstGeom prst="rect">
            <a:avLst/>
          </a:prstGeom>
        </p:spPr>
        <p:txBody>
          <a:bodyPr lIns="0" tIns="0" rIns="0" bIns="0" rtlCol="0" anchor="t">
            <a:spAutoFit/>
          </a:bodyPr>
          <a:lstStyle/>
          <a:p>
            <a:pPr marL="0" lvl="0" indent="0" algn="ctr">
              <a:lnSpc>
                <a:spcPts val="3640"/>
              </a:lnSpc>
              <a:spcBef>
                <a:spcPct val="0"/>
              </a:spcBef>
            </a:pPr>
            <a:r>
              <a:rPr lang="en-US" sz="2600" b="1">
                <a:solidFill>
                  <a:srgbClr val="FFFFFF"/>
                </a:solidFill>
                <a:latin typeface="Garet Bold"/>
                <a:ea typeface="Garet Bold"/>
                <a:cs typeface="Garet Bold"/>
                <a:sym typeface="Garet Bold"/>
              </a:rPr>
              <a:t>2 000 000 FCFA</a:t>
            </a:r>
          </a:p>
        </p:txBody>
      </p:sp>
      <p:sp>
        <p:nvSpPr>
          <p:cNvPr id="21" name="Freeform 21"/>
          <p:cNvSpPr/>
          <p:nvPr/>
        </p:nvSpPr>
        <p:spPr>
          <a:xfrm>
            <a:off x="756000" y="5967472"/>
            <a:ext cx="3024000" cy="2269151"/>
          </a:xfrm>
          <a:custGeom>
            <a:avLst/>
            <a:gdLst/>
            <a:ahLst/>
            <a:cxnLst/>
            <a:rect l="l" t="t" r="r" b="b"/>
            <a:pathLst>
              <a:path w="3024000" h="2269151">
                <a:moveTo>
                  <a:pt x="0" y="0"/>
                </a:moveTo>
                <a:lnTo>
                  <a:pt x="3024000" y="0"/>
                </a:lnTo>
                <a:lnTo>
                  <a:pt x="3024000" y="2269151"/>
                </a:lnTo>
                <a:lnTo>
                  <a:pt x="0" y="2269151"/>
                </a:lnTo>
                <a:lnTo>
                  <a:pt x="0" y="0"/>
                </a:lnTo>
                <a:close/>
              </a:path>
            </a:pathLst>
          </a:custGeom>
          <a:blipFill>
            <a:blip r:embed="rId3"/>
            <a:stretch>
              <a:fillRect t="-103983" b="-103983"/>
            </a:stretch>
          </a:blipFill>
        </p:spPr>
      </p:sp>
      <p:sp>
        <p:nvSpPr>
          <p:cNvPr id="22" name="Freeform 22"/>
          <p:cNvSpPr/>
          <p:nvPr/>
        </p:nvSpPr>
        <p:spPr>
          <a:xfrm>
            <a:off x="3780000" y="5967472"/>
            <a:ext cx="3048449" cy="1328944"/>
          </a:xfrm>
          <a:custGeom>
            <a:avLst/>
            <a:gdLst/>
            <a:ahLst/>
            <a:cxnLst/>
            <a:rect l="l" t="t" r="r" b="b"/>
            <a:pathLst>
              <a:path w="3048449" h="1328944">
                <a:moveTo>
                  <a:pt x="0" y="0"/>
                </a:moveTo>
                <a:lnTo>
                  <a:pt x="3048449" y="0"/>
                </a:lnTo>
                <a:lnTo>
                  <a:pt x="3048449" y="1328944"/>
                </a:lnTo>
                <a:lnTo>
                  <a:pt x="0" y="1328944"/>
                </a:lnTo>
                <a:lnTo>
                  <a:pt x="0" y="0"/>
                </a:lnTo>
                <a:close/>
              </a:path>
            </a:pathLst>
          </a:custGeom>
          <a:blipFill>
            <a:blip r:embed="rId4"/>
            <a:stretch>
              <a:fillRect t="-14437" b="-14437"/>
            </a:stretch>
          </a:blipFill>
        </p:spPr>
      </p:sp>
      <p:sp>
        <p:nvSpPr>
          <p:cNvPr id="23" name="Freeform 23"/>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5"/>
            <a:stretch>
              <a:fillRect l="-12239" t="-11900" r="-10490" b="-21684"/>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08</a:t>
            </a:r>
          </a:p>
        </p:txBody>
      </p:sp>
      <p:sp>
        <p:nvSpPr>
          <p:cNvPr id="3" name="TextBox 3"/>
          <p:cNvSpPr txBox="1"/>
          <p:nvPr/>
        </p:nvSpPr>
        <p:spPr>
          <a:xfrm>
            <a:off x="780449" y="1439960"/>
            <a:ext cx="2507610" cy="40766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PR</a:t>
            </a:r>
            <a:r>
              <a:rPr lang="en-US" sz="1200" b="1" u="none" strike="noStrike">
                <a:solidFill>
                  <a:srgbClr val="000000"/>
                </a:solidFill>
                <a:latin typeface="Garet Bold"/>
                <a:ea typeface="Garet Bold"/>
                <a:cs typeface="Garet Bold"/>
                <a:sym typeface="Garet Bold"/>
              </a:rPr>
              <a:t>OGRAMME SPÉCIAL RAMADAN 2025</a:t>
            </a:r>
          </a:p>
        </p:txBody>
      </p:sp>
      <p:sp>
        <p:nvSpPr>
          <p:cNvPr id="4" name="TextBox 4"/>
          <p:cNvSpPr txBox="1"/>
          <p:nvPr/>
        </p:nvSpPr>
        <p:spPr>
          <a:xfrm>
            <a:off x="756000" y="2011351"/>
            <a:ext cx="2810478" cy="1874519"/>
          </a:xfrm>
          <a:prstGeom prst="rect">
            <a:avLst/>
          </a:prstGeom>
        </p:spPr>
        <p:txBody>
          <a:bodyPr lIns="0" tIns="0" rIns="0" bIns="0" rtlCol="0" anchor="t">
            <a:spAutoFit/>
          </a:bodyPr>
          <a:lstStyle/>
          <a:p>
            <a:pPr algn="l">
              <a:lnSpc>
                <a:spcPts val="1680"/>
              </a:lnSpc>
            </a:pPr>
            <a:r>
              <a:rPr lang="en-US" sz="1200">
                <a:solidFill>
                  <a:srgbClr val="000000"/>
                </a:solidFill>
                <a:latin typeface="Garet"/>
                <a:ea typeface="Garet"/>
                <a:cs typeface="Garet"/>
                <a:sym typeface="Garet"/>
              </a:rPr>
              <a:t>L’année 2025 a été marquée par un programme humanitaire majeur réalisé durant le mois de Ramadan.</a:t>
            </a:r>
          </a:p>
          <a:p>
            <a:pPr algn="l">
              <a:lnSpc>
                <a:spcPts val="1680"/>
              </a:lnSpc>
            </a:pPr>
            <a:endParaRPr lang="en-US" sz="1200">
              <a:solidFill>
                <a:srgbClr val="000000"/>
              </a:solidFill>
              <a:latin typeface="Garet"/>
              <a:ea typeface="Garet"/>
              <a:cs typeface="Garet"/>
              <a:sym typeface="Garet"/>
            </a:endParaRPr>
          </a:p>
          <a:p>
            <a:pPr algn="l">
              <a:lnSpc>
                <a:spcPts val="1680"/>
              </a:lnSpc>
            </a:pPr>
            <a:r>
              <a:rPr lang="en-US" sz="1200">
                <a:solidFill>
                  <a:srgbClr val="000000"/>
                </a:solidFill>
                <a:latin typeface="Garet"/>
                <a:ea typeface="Garet"/>
                <a:cs typeface="Garet"/>
                <a:sym typeface="Garet"/>
              </a:rPr>
              <a:t>Ce programme a inclus :</a:t>
            </a:r>
          </a:p>
          <a:p>
            <a:pPr algn="l">
              <a:lnSpc>
                <a:spcPts val="1680"/>
              </a:lnSpc>
            </a:pPr>
            <a:r>
              <a:rPr lang="en-US" sz="1200">
                <a:solidFill>
                  <a:srgbClr val="000000"/>
                </a:solidFill>
                <a:latin typeface="Garet"/>
                <a:ea typeface="Garet"/>
                <a:cs typeface="Garet"/>
                <a:sym typeface="Garet"/>
              </a:rPr>
              <a:t>des dons alimentaires et matériels,</a:t>
            </a:r>
          </a:p>
          <a:p>
            <a:pPr marL="0" lvl="0" indent="0" algn="l">
              <a:lnSpc>
                <a:spcPts val="1680"/>
              </a:lnSpc>
              <a:spcBef>
                <a:spcPct val="0"/>
              </a:spcBef>
            </a:pPr>
            <a:r>
              <a:rPr lang="en-US" sz="1200">
                <a:solidFill>
                  <a:srgbClr val="000000"/>
                </a:solidFill>
                <a:latin typeface="Garet"/>
                <a:ea typeface="Garet"/>
                <a:cs typeface="Garet"/>
                <a:sym typeface="Garet"/>
              </a:rPr>
              <a:t>des aides directes aux familles vulnérables, la contribution à la construction de la mosquée (Man).</a:t>
            </a:r>
          </a:p>
        </p:txBody>
      </p:sp>
      <p:grpSp>
        <p:nvGrpSpPr>
          <p:cNvPr id="5" name="Group 5"/>
          <p:cNvGrpSpPr/>
          <p:nvPr/>
        </p:nvGrpSpPr>
        <p:grpSpPr>
          <a:xfrm>
            <a:off x="940140" y="308124"/>
            <a:ext cx="5728619" cy="956993"/>
            <a:chOff x="0" y="66675"/>
            <a:chExt cx="7638158" cy="1275990"/>
          </a:xfrm>
        </p:grpSpPr>
        <p:sp>
          <p:nvSpPr>
            <p:cNvPr id="6" name="TextBox 6"/>
            <p:cNvSpPr txBox="1"/>
            <p:nvPr/>
          </p:nvSpPr>
          <p:spPr>
            <a:xfrm>
              <a:off x="0" y="328775"/>
              <a:ext cx="5216000" cy="641561"/>
            </a:xfrm>
            <a:prstGeom prst="rect">
              <a:avLst/>
            </a:prstGeom>
          </p:spPr>
          <p:txBody>
            <a:bodyPr lIns="0" tIns="0" rIns="0" bIns="0" rtlCol="0" anchor="t">
              <a:spAutoFit/>
            </a:bodyPr>
            <a:lstStyle/>
            <a:p>
              <a:pPr marL="0" lvl="0" indent="0" algn="l">
                <a:lnSpc>
                  <a:spcPts val="1960"/>
                </a:lnSpc>
              </a:pPr>
              <a:r>
                <a:rPr lang="en-US" sz="1400" b="1">
                  <a:solidFill>
                    <a:srgbClr val="E4B800"/>
                  </a:solidFill>
                  <a:latin typeface="Garet Ultra-Bold"/>
                  <a:ea typeface="Garet Ultra-Bold"/>
                  <a:cs typeface="Garet Ultra-Bold"/>
                  <a:sym typeface="Garet Ultra-Bold"/>
                </a:rPr>
                <a:t>SOUTIEN AUX INFRASTRUCTURES COMMUNAUTAIRES </a:t>
              </a:r>
              <a:r>
                <a:rPr lang="en-US" sz="1400" b="1" u="none" strike="noStrike">
                  <a:solidFill>
                    <a:srgbClr val="E4B800"/>
                  </a:solidFill>
                  <a:latin typeface="Garet Ultra-Bold"/>
                  <a:ea typeface="Garet Ultra-Bold"/>
                  <a:cs typeface="Garet Ultra-Bold"/>
                  <a:sym typeface="Garet Ultra-Bold"/>
                </a:rPr>
                <a:t>ET RELIGIEUSES</a:t>
              </a:r>
            </a:p>
          </p:txBody>
        </p:sp>
        <p:sp>
          <p:nvSpPr>
            <p:cNvPr id="7" name="TextBox 7"/>
            <p:cNvSpPr txBox="1"/>
            <p:nvPr/>
          </p:nvSpPr>
          <p:spPr>
            <a:xfrm>
              <a:off x="4604316" y="66675"/>
              <a:ext cx="3033842" cy="1275990"/>
            </a:xfrm>
            <a:prstGeom prst="rect">
              <a:avLst/>
            </a:prstGeom>
          </p:spPr>
          <p:txBody>
            <a:bodyPr lIns="0" tIns="0" rIns="0" bIns="0" rtlCol="0" anchor="t">
              <a:spAutoFit/>
            </a:bodyPr>
            <a:lstStyle/>
            <a:p>
              <a:pPr marL="0" lvl="1" indent="0" algn="ctr">
                <a:lnSpc>
                  <a:spcPts val="7288"/>
                </a:lnSpc>
                <a:spcBef>
                  <a:spcPct val="0"/>
                </a:spcBef>
              </a:pPr>
              <a:r>
                <a:rPr lang="en-US" sz="6626" b="1" dirty="0" smtClean="0">
                  <a:solidFill>
                    <a:srgbClr val="E4B800"/>
                  </a:solidFill>
                  <a:latin typeface="Garet Ultra-Bold"/>
                  <a:ea typeface="Garet Ultra-Bold"/>
                  <a:cs typeface="Garet Ultra-Bold"/>
                  <a:sym typeface="Garet Ultra-Bold"/>
                </a:rPr>
                <a:t>03</a:t>
              </a:r>
              <a:endParaRPr lang="en-US" sz="6626" b="1" dirty="0">
                <a:solidFill>
                  <a:srgbClr val="E4B800"/>
                </a:solidFill>
                <a:latin typeface="Garet Ultra-Bold"/>
                <a:ea typeface="Garet Ultra-Bold"/>
                <a:cs typeface="Garet Ultra-Bold"/>
                <a:sym typeface="Garet Ultra-Bold"/>
              </a:endParaRPr>
            </a:p>
          </p:txBody>
        </p:sp>
      </p:grpSp>
      <p:sp>
        <p:nvSpPr>
          <p:cNvPr id="8" name="Freeform 8"/>
          <p:cNvSpPr/>
          <p:nvPr/>
        </p:nvSpPr>
        <p:spPr>
          <a:xfrm>
            <a:off x="3969073" y="1459010"/>
            <a:ext cx="2831028" cy="2006012"/>
          </a:xfrm>
          <a:custGeom>
            <a:avLst/>
            <a:gdLst/>
            <a:ahLst/>
            <a:cxnLst/>
            <a:rect l="l" t="t" r="r" b="b"/>
            <a:pathLst>
              <a:path w="2831028" h="2006012">
                <a:moveTo>
                  <a:pt x="0" y="0"/>
                </a:moveTo>
                <a:lnTo>
                  <a:pt x="2831027" y="0"/>
                </a:lnTo>
                <a:lnTo>
                  <a:pt x="2831027" y="2006012"/>
                </a:lnTo>
                <a:lnTo>
                  <a:pt x="0" y="2006012"/>
                </a:lnTo>
                <a:lnTo>
                  <a:pt x="0" y="0"/>
                </a:lnTo>
                <a:close/>
              </a:path>
            </a:pathLst>
          </a:custGeom>
          <a:blipFill>
            <a:blip r:embed="rId2"/>
            <a:stretch>
              <a:fillRect t="-2858" b="-2858"/>
            </a:stretch>
          </a:blipFill>
        </p:spPr>
      </p:sp>
      <p:grpSp>
        <p:nvGrpSpPr>
          <p:cNvPr id="9" name="Group 9"/>
          <p:cNvGrpSpPr/>
          <p:nvPr/>
        </p:nvGrpSpPr>
        <p:grpSpPr>
          <a:xfrm>
            <a:off x="756000" y="4153968"/>
            <a:ext cx="3084854" cy="1997675"/>
            <a:chOff x="0" y="0"/>
            <a:chExt cx="1105542" cy="715922"/>
          </a:xfrm>
        </p:grpSpPr>
        <p:sp>
          <p:nvSpPr>
            <p:cNvPr id="10" name="Freeform 10"/>
            <p:cNvSpPr/>
            <p:nvPr/>
          </p:nvSpPr>
          <p:spPr>
            <a:xfrm>
              <a:off x="0" y="0"/>
              <a:ext cx="1105542" cy="715922"/>
            </a:xfrm>
            <a:custGeom>
              <a:avLst/>
              <a:gdLst/>
              <a:ahLst/>
              <a:cxnLst/>
              <a:rect l="l" t="t" r="r" b="b"/>
              <a:pathLst>
                <a:path w="1105542" h="715922">
                  <a:moveTo>
                    <a:pt x="0" y="0"/>
                  </a:moveTo>
                  <a:lnTo>
                    <a:pt x="1105542" y="0"/>
                  </a:lnTo>
                  <a:lnTo>
                    <a:pt x="1105542" y="715922"/>
                  </a:lnTo>
                  <a:lnTo>
                    <a:pt x="0" y="715922"/>
                  </a:lnTo>
                  <a:close/>
                </a:path>
              </a:pathLst>
            </a:custGeom>
            <a:solidFill>
              <a:srgbClr val="FFFFFF"/>
            </a:solidFill>
            <a:ln w="9525" cap="sq">
              <a:solidFill>
                <a:srgbClr val="FBCC0A"/>
              </a:solidFill>
              <a:prstDash val="solid"/>
              <a:miter/>
            </a:ln>
          </p:spPr>
        </p:sp>
        <p:sp>
          <p:nvSpPr>
            <p:cNvPr id="11" name="TextBox 11"/>
            <p:cNvSpPr txBox="1"/>
            <p:nvPr/>
          </p:nvSpPr>
          <p:spPr>
            <a:xfrm>
              <a:off x="0" y="19050"/>
              <a:ext cx="1105542" cy="696872"/>
            </a:xfrm>
            <a:prstGeom prst="rect">
              <a:avLst/>
            </a:prstGeom>
          </p:spPr>
          <p:txBody>
            <a:bodyPr lIns="50800" tIns="50800" rIns="50800" bIns="50800" rtlCol="0" anchor="ctr"/>
            <a:lstStyle/>
            <a:p>
              <a:pPr algn="ctr">
                <a:lnSpc>
                  <a:spcPts val="1214"/>
                </a:lnSpc>
              </a:pPr>
              <a:endParaRPr/>
            </a:p>
          </p:txBody>
        </p:sp>
      </p:grpSp>
      <p:sp>
        <p:nvSpPr>
          <p:cNvPr id="12" name="AutoShape 12"/>
          <p:cNvSpPr/>
          <p:nvPr/>
        </p:nvSpPr>
        <p:spPr>
          <a:xfrm flipV="1">
            <a:off x="952722" y="4854415"/>
            <a:ext cx="1016908" cy="0"/>
          </a:xfrm>
          <a:prstGeom prst="line">
            <a:avLst/>
          </a:prstGeom>
          <a:ln w="9525" cap="flat">
            <a:solidFill>
              <a:srgbClr val="FBCC0A"/>
            </a:solidFill>
            <a:prstDash val="solid"/>
            <a:headEnd type="none" w="sm" len="sm"/>
            <a:tailEnd type="none" w="sm" len="sm"/>
          </a:ln>
        </p:spPr>
      </p:sp>
      <p:sp>
        <p:nvSpPr>
          <p:cNvPr id="13" name="TextBox 13"/>
          <p:cNvSpPr txBox="1"/>
          <p:nvPr/>
        </p:nvSpPr>
        <p:spPr>
          <a:xfrm>
            <a:off x="928273" y="4290979"/>
            <a:ext cx="2851727" cy="181833"/>
          </a:xfrm>
          <a:prstGeom prst="rect">
            <a:avLst/>
          </a:prstGeom>
        </p:spPr>
        <p:txBody>
          <a:bodyPr lIns="0" tIns="0" rIns="0" bIns="0" rtlCol="0" anchor="t">
            <a:spAutoFit/>
          </a:bodyPr>
          <a:lstStyle/>
          <a:p>
            <a:pPr marL="0" lvl="0" indent="0" algn="l">
              <a:lnSpc>
                <a:spcPts val="1527"/>
              </a:lnSpc>
              <a:spcBef>
                <a:spcPct val="0"/>
              </a:spcBef>
            </a:pPr>
            <a:r>
              <a:rPr lang="en-US" sz="1090" b="1">
                <a:solidFill>
                  <a:srgbClr val="000000"/>
                </a:solidFill>
                <a:latin typeface="Garet Bold"/>
                <a:ea typeface="Garet Bold"/>
                <a:cs typeface="Garet Bold"/>
                <a:sym typeface="Garet Bold"/>
              </a:rPr>
              <a:t>Coût Total programme Ramadan 2025</a:t>
            </a:r>
          </a:p>
        </p:txBody>
      </p:sp>
      <p:grpSp>
        <p:nvGrpSpPr>
          <p:cNvPr id="14" name="Group 14"/>
          <p:cNvGrpSpPr/>
          <p:nvPr/>
        </p:nvGrpSpPr>
        <p:grpSpPr>
          <a:xfrm>
            <a:off x="928273" y="4708174"/>
            <a:ext cx="2748826" cy="446835"/>
            <a:chOff x="0" y="0"/>
            <a:chExt cx="566621" cy="92107"/>
          </a:xfrm>
        </p:grpSpPr>
        <p:sp>
          <p:nvSpPr>
            <p:cNvPr id="15" name="Freeform 15"/>
            <p:cNvSpPr/>
            <p:nvPr/>
          </p:nvSpPr>
          <p:spPr>
            <a:xfrm>
              <a:off x="0" y="0"/>
              <a:ext cx="566621" cy="92107"/>
            </a:xfrm>
            <a:custGeom>
              <a:avLst/>
              <a:gdLst/>
              <a:ahLst/>
              <a:cxnLst/>
              <a:rect l="l" t="t" r="r" b="b"/>
              <a:pathLst>
                <a:path w="566621" h="92107">
                  <a:moveTo>
                    <a:pt x="0" y="0"/>
                  </a:moveTo>
                  <a:lnTo>
                    <a:pt x="566621" y="0"/>
                  </a:lnTo>
                  <a:lnTo>
                    <a:pt x="566621" y="92107"/>
                  </a:lnTo>
                  <a:lnTo>
                    <a:pt x="0" y="92107"/>
                  </a:lnTo>
                  <a:close/>
                </a:path>
              </a:pathLst>
            </a:custGeom>
            <a:solidFill>
              <a:srgbClr val="167F12"/>
            </a:solidFill>
          </p:spPr>
        </p:sp>
        <p:sp>
          <p:nvSpPr>
            <p:cNvPr id="16" name="TextBox 16"/>
            <p:cNvSpPr txBox="1"/>
            <p:nvPr/>
          </p:nvSpPr>
          <p:spPr>
            <a:xfrm>
              <a:off x="0" y="28575"/>
              <a:ext cx="566621" cy="63532"/>
            </a:xfrm>
            <a:prstGeom prst="rect">
              <a:avLst/>
            </a:prstGeom>
          </p:spPr>
          <p:txBody>
            <a:bodyPr lIns="50800" tIns="50800" rIns="50800" bIns="50800" rtlCol="0" anchor="ctr"/>
            <a:lstStyle/>
            <a:p>
              <a:pPr algn="ctr">
                <a:lnSpc>
                  <a:spcPts val="1802"/>
                </a:lnSpc>
              </a:pPr>
              <a:r>
                <a:rPr lang="en-US" sz="1839" b="1">
                  <a:solidFill>
                    <a:srgbClr val="FFFFFF"/>
                  </a:solidFill>
                  <a:latin typeface="Montserrat Bold"/>
                  <a:ea typeface="Montserrat Bold"/>
                  <a:cs typeface="Montserrat Bold"/>
                  <a:sym typeface="Montserrat Bold"/>
                </a:rPr>
                <a:t>TOTAL</a:t>
              </a:r>
            </a:p>
          </p:txBody>
        </p:sp>
      </p:grpSp>
      <p:grpSp>
        <p:nvGrpSpPr>
          <p:cNvPr id="17" name="Group 17"/>
          <p:cNvGrpSpPr/>
          <p:nvPr/>
        </p:nvGrpSpPr>
        <p:grpSpPr>
          <a:xfrm>
            <a:off x="928273" y="5155009"/>
            <a:ext cx="2748826" cy="510310"/>
            <a:chOff x="0" y="0"/>
            <a:chExt cx="566621" cy="105191"/>
          </a:xfrm>
        </p:grpSpPr>
        <p:sp>
          <p:nvSpPr>
            <p:cNvPr id="18" name="Freeform 18"/>
            <p:cNvSpPr/>
            <p:nvPr/>
          </p:nvSpPr>
          <p:spPr>
            <a:xfrm>
              <a:off x="0" y="0"/>
              <a:ext cx="566621" cy="105191"/>
            </a:xfrm>
            <a:custGeom>
              <a:avLst/>
              <a:gdLst/>
              <a:ahLst/>
              <a:cxnLst/>
              <a:rect l="l" t="t" r="r" b="b"/>
              <a:pathLst>
                <a:path w="566621" h="105191">
                  <a:moveTo>
                    <a:pt x="0" y="0"/>
                  </a:moveTo>
                  <a:lnTo>
                    <a:pt x="566621" y="0"/>
                  </a:lnTo>
                  <a:lnTo>
                    <a:pt x="566621" y="105191"/>
                  </a:lnTo>
                  <a:lnTo>
                    <a:pt x="0" y="105191"/>
                  </a:lnTo>
                  <a:close/>
                </a:path>
              </a:pathLst>
            </a:custGeom>
            <a:solidFill>
              <a:srgbClr val="167F12"/>
            </a:solidFill>
          </p:spPr>
        </p:sp>
        <p:sp>
          <p:nvSpPr>
            <p:cNvPr id="19" name="TextBox 19"/>
            <p:cNvSpPr txBox="1"/>
            <p:nvPr/>
          </p:nvSpPr>
          <p:spPr>
            <a:xfrm>
              <a:off x="0" y="28575"/>
              <a:ext cx="566621" cy="76616"/>
            </a:xfrm>
            <a:prstGeom prst="rect">
              <a:avLst/>
            </a:prstGeom>
          </p:spPr>
          <p:txBody>
            <a:bodyPr lIns="50800" tIns="50800" rIns="50800" bIns="50800" rtlCol="0" anchor="ctr"/>
            <a:lstStyle/>
            <a:p>
              <a:pPr algn="ctr">
                <a:lnSpc>
                  <a:spcPts val="1802"/>
                </a:lnSpc>
              </a:pPr>
              <a:r>
                <a:rPr lang="en-US" sz="1839" b="1">
                  <a:solidFill>
                    <a:srgbClr val="FFFFFF"/>
                  </a:solidFill>
                  <a:latin typeface="Montserrat Bold"/>
                  <a:ea typeface="Montserrat Bold"/>
                  <a:cs typeface="Montserrat Bold"/>
                  <a:sym typeface="Montserrat Bold"/>
                </a:rPr>
                <a:t>5 000 000 FCFA</a:t>
              </a:r>
            </a:p>
          </p:txBody>
        </p:sp>
      </p:grpSp>
      <p:sp>
        <p:nvSpPr>
          <p:cNvPr id="20" name="TextBox 20"/>
          <p:cNvSpPr txBox="1"/>
          <p:nvPr/>
        </p:nvSpPr>
        <p:spPr>
          <a:xfrm>
            <a:off x="928273" y="5760569"/>
            <a:ext cx="2851727" cy="251542"/>
          </a:xfrm>
          <a:prstGeom prst="rect">
            <a:avLst/>
          </a:prstGeom>
        </p:spPr>
        <p:txBody>
          <a:bodyPr lIns="0" tIns="0" rIns="0" bIns="0" rtlCol="0" anchor="t">
            <a:spAutoFit/>
          </a:bodyPr>
          <a:lstStyle/>
          <a:p>
            <a:pPr marL="0" lvl="0" indent="0" algn="l">
              <a:lnSpc>
                <a:spcPts val="1081"/>
              </a:lnSpc>
              <a:spcBef>
                <a:spcPct val="0"/>
              </a:spcBef>
            </a:pPr>
            <a:r>
              <a:rPr lang="en-US" sz="772">
                <a:solidFill>
                  <a:srgbClr val="000000"/>
                </a:solidFill>
                <a:latin typeface="Garet"/>
                <a:ea typeface="Garet"/>
                <a:cs typeface="Garet"/>
                <a:sym typeface="Garet"/>
              </a:rPr>
              <a:t>Ce montant comprend les distributions aux familles ainsi que la participation aux travaux communautaires.</a:t>
            </a:r>
          </a:p>
        </p:txBody>
      </p:sp>
      <p:grpSp>
        <p:nvGrpSpPr>
          <p:cNvPr id="21" name="Group 21"/>
          <p:cNvGrpSpPr/>
          <p:nvPr/>
        </p:nvGrpSpPr>
        <p:grpSpPr>
          <a:xfrm>
            <a:off x="3965173" y="3623338"/>
            <a:ext cx="2834927" cy="2528304"/>
            <a:chOff x="0" y="0"/>
            <a:chExt cx="1015974" cy="906087"/>
          </a:xfrm>
        </p:grpSpPr>
        <p:sp>
          <p:nvSpPr>
            <p:cNvPr id="22" name="Freeform 22"/>
            <p:cNvSpPr/>
            <p:nvPr/>
          </p:nvSpPr>
          <p:spPr>
            <a:xfrm>
              <a:off x="0" y="0"/>
              <a:ext cx="1015974" cy="906087"/>
            </a:xfrm>
            <a:custGeom>
              <a:avLst/>
              <a:gdLst/>
              <a:ahLst/>
              <a:cxnLst/>
              <a:rect l="l" t="t" r="r" b="b"/>
              <a:pathLst>
                <a:path w="1015974" h="906087">
                  <a:moveTo>
                    <a:pt x="0" y="0"/>
                  </a:moveTo>
                  <a:lnTo>
                    <a:pt x="1015974" y="0"/>
                  </a:lnTo>
                  <a:lnTo>
                    <a:pt x="1015974" y="906087"/>
                  </a:lnTo>
                  <a:lnTo>
                    <a:pt x="0" y="906087"/>
                  </a:lnTo>
                  <a:close/>
                </a:path>
              </a:pathLst>
            </a:custGeom>
            <a:solidFill>
              <a:srgbClr val="167F12"/>
            </a:solidFill>
            <a:ln w="9525" cap="sq">
              <a:solidFill>
                <a:srgbClr val="FBCC0A"/>
              </a:solidFill>
              <a:prstDash val="solid"/>
              <a:miter/>
            </a:ln>
          </p:spPr>
        </p:sp>
        <p:sp>
          <p:nvSpPr>
            <p:cNvPr id="23" name="TextBox 23"/>
            <p:cNvSpPr txBox="1"/>
            <p:nvPr/>
          </p:nvSpPr>
          <p:spPr>
            <a:xfrm>
              <a:off x="0" y="19050"/>
              <a:ext cx="1015974" cy="887037"/>
            </a:xfrm>
            <a:prstGeom prst="rect">
              <a:avLst/>
            </a:prstGeom>
          </p:spPr>
          <p:txBody>
            <a:bodyPr lIns="50800" tIns="50800" rIns="50800" bIns="50800" rtlCol="0" anchor="ctr"/>
            <a:lstStyle/>
            <a:p>
              <a:pPr algn="ctr">
                <a:lnSpc>
                  <a:spcPts val="1214"/>
                </a:lnSpc>
              </a:pPr>
              <a:endParaRPr/>
            </a:p>
          </p:txBody>
        </p:sp>
      </p:grpSp>
      <p:sp>
        <p:nvSpPr>
          <p:cNvPr id="24" name="AutoShape 24"/>
          <p:cNvSpPr/>
          <p:nvPr/>
        </p:nvSpPr>
        <p:spPr>
          <a:xfrm>
            <a:off x="4044994" y="5895864"/>
            <a:ext cx="871137" cy="0"/>
          </a:xfrm>
          <a:prstGeom prst="line">
            <a:avLst/>
          </a:prstGeom>
          <a:ln w="9525" cap="flat">
            <a:solidFill>
              <a:srgbClr val="FBCC0A"/>
            </a:solidFill>
            <a:prstDash val="solid"/>
            <a:headEnd type="none" w="sm" len="sm"/>
            <a:tailEnd type="none" w="sm" len="sm"/>
          </a:ln>
        </p:spPr>
      </p:sp>
      <p:sp>
        <p:nvSpPr>
          <p:cNvPr id="25" name="TextBox 25"/>
          <p:cNvSpPr txBox="1"/>
          <p:nvPr/>
        </p:nvSpPr>
        <p:spPr>
          <a:xfrm>
            <a:off x="4044994" y="3754391"/>
            <a:ext cx="2596912" cy="2084069"/>
          </a:xfrm>
          <a:prstGeom prst="rect">
            <a:avLst/>
          </a:prstGeom>
        </p:spPr>
        <p:txBody>
          <a:bodyPr lIns="0" tIns="0" rIns="0" bIns="0" rtlCol="0" anchor="t">
            <a:spAutoFit/>
          </a:bodyPr>
          <a:lstStyle/>
          <a:p>
            <a:pPr algn="l">
              <a:lnSpc>
                <a:spcPts val="1680"/>
              </a:lnSpc>
            </a:pPr>
            <a:r>
              <a:rPr lang="en-US" sz="1200">
                <a:solidFill>
                  <a:srgbClr val="FFFFFF"/>
                </a:solidFill>
                <a:latin typeface="Garet"/>
                <a:ea typeface="Garet"/>
                <a:cs typeface="Garet"/>
                <a:sym typeface="Garet"/>
              </a:rPr>
              <a:t>Le programme a permis :</a:t>
            </a:r>
          </a:p>
          <a:p>
            <a:pPr algn="l">
              <a:lnSpc>
                <a:spcPts val="1680"/>
              </a:lnSpc>
            </a:pPr>
            <a:endParaRPr lang="en-US" sz="1200">
              <a:solidFill>
                <a:srgbClr val="FFFFFF"/>
              </a:solidFill>
              <a:latin typeface="Garet"/>
              <a:ea typeface="Garet"/>
              <a:cs typeface="Garet"/>
              <a:sym typeface="Garet"/>
            </a:endParaRPr>
          </a:p>
          <a:p>
            <a:pPr marL="259085" lvl="1" indent="-129542" algn="l">
              <a:lnSpc>
                <a:spcPts val="1680"/>
              </a:lnSpc>
              <a:buFont typeface="Arial"/>
              <a:buChar char="•"/>
            </a:pPr>
            <a:r>
              <a:rPr lang="en-US" sz="1200">
                <a:solidFill>
                  <a:srgbClr val="FFFFFF"/>
                </a:solidFill>
                <a:latin typeface="Garet"/>
                <a:ea typeface="Garet"/>
                <a:cs typeface="Garet"/>
                <a:sym typeface="Garet"/>
              </a:rPr>
              <a:t>d’apporter une assistance directe à des ménages en difficulté,</a:t>
            </a:r>
          </a:p>
          <a:p>
            <a:pPr marL="259085" lvl="1" indent="-129542" algn="l">
              <a:lnSpc>
                <a:spcPts val="1680"/>
              </a:lnSpc>
              <a:buFont typeface="Arial"/>
              <a:buChar char="•"/>
            </a:pPr>
            <a:r>
              <a:rPr lang="en-US" sz="1200">
                <a:solidFill>
                  <a:srgbClr val="FFFFFF"/>
                </a:solidFill>
                <a:latin typeface="Garet"/>
                <a:ea typeface="Garet"/>
                <a:cs typeface="Garet"/>
                <a:sym typeface="Garet"/>
              </a:rPr>
              <a:t>de renforcer la solidarité communautaire,</a:t>
            </a:r>
          </a:p>
          <a:p>
            <a:pPr marL="259085" lvl="1" indent="-129542" algn="l">
              <a:lnSpc>
                <a:spcPts val="1680"/>
              </a:lnSpc>
              <a:buFont typeface="Arial"/>
              <a:buChar char="•"/>
            </a:pPr>
            <a:r>
              <a:rPr lang="en-US" sz="1200">
                <a:solidFill>
                  <a:srgbClr val="FFFFFF"/>
                </a:solidFill>
                <a:latin typeface="Garet"/>
                <a:ea typeface="Garet"/>
                <a:cs typeface="Garet"/>
                <a:sym typeface="Garet"/>
              </a:rPr>
              <a:t>de positionner la Fondation comme un acteur fiable et engagé dans l’action sociale.</a:t>
            </a:r>
          </a:p>
        </p:txBody>
      </p:sp>
      <p:sp>
        <p:nvSpPr>
          <p:cNvPr id="26" name="TextBox 26"/>
          <p:cNvSpPr txBox="1"/>
          <p:nvPr/>
        </p:nvSpPr>
        <p:spPr>
          <a:xfrm>
            <a:off x="1156331" y="6561218"/>
            <a:ext cx="5247338" cy="19811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PR</a:t>
            </a:r>
            <a:r>
              <a:rPr lang="en-US" sz="1200" b="1" u="none" strike="noStrike">
                <a:solidFill>
                  <a:srgbClr val="000000"/>
                </a:solidFill>
                <a:latin typeface="Garet Bold"/>
                <a:ea typeface="Garet Bold"/>
                <a:cs typeface="Garet Bold"/>
                <a:sym typeface="Garet Bold"/>
              </a:rPr>
              <a:t>OGRAMME TABASKI ET NOËL : DONS DE BŒUFS AUX FAMILLES</a:t>
            </a:r>
          </a:p>
        </p:txBody>
      </p:sp>
      <p:sp>
        <p:nvSpPr>
          <p:cNvPr id="27" name="TextBox 27"/>
          <p:cNvSpPr txBox="1"/>
          <p:nvPr/>
        </p:nvSpPr>
        <p:spPr>
          <a:xfrm>
            <a:off x="780449" y="6902212"/>
            <a:ext cx="6019652" cy="1455419"/>
          </a:xfrm>
          <a:prstGeom prst="rect">
            <a:avLst/>
          </a:prstGeom>
        </p:spPr>
        <p:txBody>
          <a:bodyPr lIns="0" tIns="0" rIns="0" bIns="0" rtlCol="0" anchor="t">
            <a:spAutoFit/>
          </a:bodyPr>
          <a:lstStyle/>
          <a:p>
            <a:pPr algn="l">
              <a:lnSpc>
                <a:spcPts val="1680"/>
              </a:lnSpc>
            </a:pPr>
            <a:r>
              <a:rPr lang="en-US" sz="1200">
                <a:solidFill>
                  <a:srgbClr val="000000"/>
                </a:solidFill>
                <a:latin typeface="Garet"/>
                <a:ea typeface="Garet"/>
                <a:cs typeface="Garet"/>
                <a:sym typeface="Garet"/>
              </a:rPr>
              <a:t>Comme chaque année, la Fondation a poursuivi son engagement humanitaire lors des grandes fêtes religieuses et familiales, notamment Tabaski et Noël. </a:t>
            </a:r>
          </a:p>
          <a:p>
            <a:pPr algn="l">
              <a:lnSpc>
                <a:spcPts val="1680"/>
              </a:lnSpc>
            </a:pPr>
            <a:r>
              <a:rPr lang="en-US" sz="1200">
                <a:solidFill>
                  <a:srgbClr val="000000"/>
                </a:solidFill>
                <a:latin typeface="Garet"/>
                <a:ea typeface="Garet"/>
                <a:cs typeface="Garet"/>
                <a:sym typeface="Garet"/>
              </a:rPr>
              <a:t>En 2025, la Fondation a offert : </a:t>
            </a:r>
            <a:r>
              <a:rPr lang="en-US" sz="1200" b="1">
                <a:solidFill>
                  <a:srgbClr val="000000"/>
                </a:solidFill>
                <a:latin typeface="Garet Bold"/>
                <a:ea typeface="Garet Bold"/>
                <a:cs typeface="Garet Bold"/>
                <a:sym typeface="Garet Bold"/>
              </a:rPr>
              <a:t>3 bœufs destinés aux familles bénéficiaires</a:t>
            </a:r>
          </a:p>
          <a:p>
            <a:pPr algn="l">
              <a:lnSpc>
                <a:spcPts val="1680"/>
              </a:lnSpc>
            </a:pPr>
            <a:r>
              <a:rPr lang="en-US" sz="1200" b="1">
                <a:solidFill>
                  <a:srgbClr val="000000"/>
                </a:solidFill>
                <a:latin typeface="Garet Bold"/>
                <a:ea typeface="Garet Bold"/>
                <a:cs typeface="Garet Bold"/>
                <a:sym typeface="Garet Bold"/>
              </a:rPr>
              <a:t>Montant cumulé estimé : 900 000 FCFA</a:t>
            </a:r>
          </a:p>
          <a:p>
            <a:pPr marL="0" lvl="0" indent="0" algn="l">
              <a:lnSpc>
                <a:spcPts val="1680"/>
              </a:lnSpc>
              <a:spcBef>
                <a:spcPct val="0"/>
              </a:spcBef>
            </a:pPr>
            <a:r>
              <a:rPr lang="en-US" sz="1200" b="1" i="1">
                <a:solidFill>
                  <a:srgbClr val="000000"/>
                </a:solidFill>
                <a:latin typeface="Garet Bold Italics"/>
                <a:ea typeface="Garet Bold Italics"/>
                <a:cs typeface="Garet Bold Italics"/>
                <a:sym typeface="Garet Bold Italics"/>
              </a:rPr>
              <a:t>Cette action a permis de soutenir des familles dans un esprit de solidarité, de partage et de fraternité.</a:t>
            </a:r>
          </a:p>
        </p:txBody>
      </p:sp>
      <p:sp>
        <p:nvSpPr>
          <p:cNvPr id="28" name="Freeform 28"/>
          <p:cNvSpPr/>
          <p:nvPr/>
        </p:nvSpPr>
        <p:spPr>
          <a:xfrm>
            <a:off x="780449" y="8567181"/>
            <a:ext cx="2865336" cy="1368819"/>
          </a:xfrm>
          <a:custGeom>
            <a:avLst/>
            <a:gdLst/>
            <a:ahLst/>
            <a:cxnLst/>
            <a:rect l="l" t="t" r="r" b="b"/>
            <a:pathLst>
              <a:path w="2865336" h="1368819">
                <a:moveTo>
                  <a:pt x="0" y="0"/>
                </a:moveTo>
                <a:lnTo>
                  <a:pt x="2865336" y="0"/>
                </a:lnTo>
                <a:lnTo>
                  <a:pt x="2865336" y="1368819"/>
                </a:lnTo>
                <a:lnTo>
                  <a:pt x="0" y="1368819"/>
                </a:lnTo>
                <a:lnTo>
                  <a:pt x="0" y="0"/>
                </a:lnTo>
                <a:close/>
              </a:path>
            </a:pathLst>
          </a:custGeom>
          <a:blipFill>
            <a:blip r:embed="rId3"/>
            <a:stretch>
              <a:fillRect t="-89722" b="-89722"/>
            </a:stretch>
          </a:blipFill>
        </p:spPr>
      </p:sp>
      <p:sp>
        <p:nvSpPr>
          <p:cNvPr id="29" name="Freeform 29"/>
          <p:cNvSpPr/>
          <p:nvPr/>
        </p:nvSpPr>
        <p:spPr>
          <a:xfrm>
            <a:off x="3882901" y="8567181"/>
            <a:ext cx="2921099" cy="1368819"/>
          </a:xfrm>
          <a:custGeom>
            <a:avLst/>
            <a:gdLst/>
            <a:ahLst/>
            <a:cxnLst/>
            <a:rect l="l" t="t" r="r" b="b"/>
            <a:pathLst>
              <a:path w="2921099" h="1368819">
                <a:moveTo>
                  <a:pt x="0" y="0"/>
                </a:moveTo>
                <a:lnTo>
                  <a:pt x="2921099" y="0"/>
                </a:lnTo>
                <a:lnTo>
                  <a:pt x="2921099" y="1368819"/>
                </a:lnTo>
                <a:lnTo>
                  <a:pt x="0" y="1368819"/>
                </a:lnTo>
                <a:lnTo>
                  <a:pt x="0" y="0"/>
                </a:lnTo>
                <a:close/>
              </a:path>
            </a:pathLst>
          </a:custGeom>
          <a:blipFill>
            <a:blip r:embed="rId4"/>
            <a:stretch>
              <a:fillRect l="-2083" t="-159300" b="-133541"/>
            </a:stretch>
          </a:blipFill>
        </p:spPr>
      </p:sp>
      <p:sp>
        <p:nvSpPr>
          <p:cNvPr id="30" name="Freeform 30"/>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5"/>
            <a:stretch>
              <a:fillRect l="-12239" t="-11900" r="-10490" b="-21684"/>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6000" y="6476492"/>
            <a:ext cx="2166377" cy="3459508"/>
          </a:xfrm>
          <a:custGeom>
            <a:avLst/>
            <a:gdLst/>
            <a:ahLst/>
            <a:cxnLst/>
            <a:rect l="l" t="t" r="r" b="b"/>
            <a:pathLst>
              <a:path w="2166377" h="3459508">
                <a:moveTo>
                  <a:pt x="0" y="0"/>
                </a:moveTo>
                <a:lnTo>
                  <a:pt x="2166377" y="0"/>
                </a:lnTo>
                <a:lnTo>
                  <a:pt x="2166377" y="3459508"/>
                </a:lnTo>
                <a:lnTo>
                  <a:pt x="0" y="3459508"/>
                </a:lnTo>
                <a:lnTo>
                  <a:pt x="0" y="0"/>
                </a:lnTo>
                <a:close/>
              </a:path>
            </a:pathLst>
          </a:custGeom>
          <a:blipFill>
            <a:blip r:embed="rId2"/>
            <a:stretch>
              <a:fillRect t="-5663" b="-5663"/>
            </a:stretch>
          </a:blipFill>
        </p:spPr>
      </p:sp>
      <p:grpSp>
        <p:nvGrpSpPr>
          <p:cNvPr id="3" name="Group 3"/>
          <p:cNvGrpSpPr/>
          <p:nvPr/>
        </p:nvGrpSpPr>
        <p:grpSpPr>
          <a:xfrm>
            <a:off x="756000" y="4820446"/>
            <a:ext cx="6048000" cy="1656046"/>
            <a:chOff x="0" y="0"/>
            <a:chExt cx="2167467" cy="593490"/>
          </a:xfrm>
        </p:grpSpPr>
        <p:sp>
          <p:nvSpPr>
            <p:cNvPr id="4" name="Freeform 4"/>
            <p:cNvSpPr/>
            <p:nvPr/>
          </p:nvSpPr>
          <p:spPr>
            <a:xfrm>
              <a:off x="0" y="0"/>
              <a:ext cx="2167467" cy="593490"/>
            </a:xfrm>
            <a:custGeom>
              <a:avLst/>
              <a:gdLst/>
              <a:ahLst/>
              <a:cxnLst/>
              <a:rect l="l" t="t" r="r" b="b"/>
              <a:pathLst>
                <a:path w="2167467" h="593490">
                  <a:moveTo>
                    <a:pt x="0" y="0"/>
                  </a:moveTo>
                  <a:lnTo>
                    <a:pt x="2167467" y="0"/>
                  </a:lnTo>
                  <a:lnTo>
                    <a:pt x="2167467" y="593490"/>
                  </a:lnTo>
                  <a:lnTo>
                    <a:pt x="0" y="593490"/>
                  </a:lnTo>
                  <a:close/>
                </a:path>
              </a:pathLst>
            </a:custGeom>
            <a:solidFill>
              <a:srgbClr val="FBCC0A"/>
            </a:solidFill>
            <a:ln w="9525" cap="sq">
              <a:solidFill>
                <a:srgbClr val="167F12"/>
              </a:solidFill>
              <a:prstDash val="solid"/>
              <a:miter/>
            </a:ln>
          </p:spPr>
        </p:sp>
        <p:sp>
          <p:nvSpPr>
            <p:cNvPr id="5" name="TextBox 5"/>
            <p:cNvSpPr txBox="1"/>
            <p:nvPr/>
          </p:nvSpPr>
          <p:spPr>
            <a:xfrm>
              <a:off x="0" y="19050"/>
              <a:ext cx="2167467" cy="574440"/>
            </a:xfrm>
            <a:prstGeom prst="rect">
              <a:avLst/>
            </a:prstGeom>
          </p:spPr>
          <p:txBody>
            <a:bodyPr lIns="50800" tIns="50800" rIns="50800" bIns="50800" rtlCol="0" anchor="ctr"/>
            <a:lstStyle/>
            <a:p>
              <a:pPr algn="ctr">
                <a:lnSpc>
                  <a:spcPts val="1214"/>
                </a:lnSpc>
              </a:pPr>
              <a:endParaRPr/>
            </a:p>
          </p:txBody>
        </p:sp>
      </p:grpSp>
      <p:sp>
        <p:nvSpPr>
          <p:cNvPr id="6" name="AutoShape 6"/>
          <p:cNvSpPr/>
          <p:nvPr/>
        </p:nvSpPr>
        <p:spPr>
          <a:xfrm flipV="1">
            <a:off x="807770" y="5453926"/>
            <a:ext cx="871137" cy="0"/>
          </a:xfrm>
          <a:prstGeom prst="line">
            <a:avLst/>
          </a:prstGeom>
          <a:ln w="9525" cap="flat">
            <a:solidFill>
              <a:srgbClr val="FBCC0A"/>
            </a:solidFill>
            <a:prstDash val="solid"/>
            <a:headEnd type="none" w="sm" len="sm"/>
            <a:tailEnd type="none" w="sm" len="sm"/>
          </a:ln>
        </p:spPr>
      </p:sp>
      <p:sp>
        <p:nvSpPr>
          <p:cNvPr id="7" name="TextBox 7"/>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09</a:t>
            </a:r>
          </a:p>
        </p:txBody>
      </p:sp>
      <p:sp>
        <p:nvSpPr>
          <p:cNvPr id="8" name="TextBox 8"/>
          <p:cNvSpPr txBox="1"/>
          <p:nvPr/>
        </p:nvSpPr>
        <p:spPr>
          <a:xfrm>
            <a:off x="807770" y="5425609"/>
            <a:ext cx="5938032" cy="826769"/>
          </a:xfrm>
          <a:prstGeom prst="rect">
            <a:avLst/>
          </a:prstGeom>
        </p:spPr>
        <p:txBody>
          <a:bodyPr lIns="0" tIns="0" rIns="0" bIns="0" rtlCol="0" anchor="t">
            <a:spAutoFit/>
          </a:bodyPr>
          <a:lstStyle/>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amélioration des revenus des femmes,</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création d’activités génératrices de revenus durables,</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renforcement de la sécurité alimentaire locale,</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structuration progressive d’un modèle économique piscicole.</a:t>
            </a:r>
          </a:p>
        </p:txBody>
      </p:sp>
      <p:sp>
        <p:nvSpPr>
          <p:cNvPr id="9" name="TextBox 9"/>
          <p:cNvSpPr txBox="1"/>
          <p:nvPr/>
        </p:nvSpPr>
        <p:spPr>
          <a:xfrm>
            <a:off x="780449" y="1583960"/>
            <a:ext cx="6048000" cy="407669"/>
          </a:xfrm>
          <a:prstGeom prst="rect">
            <a:avLst/>
          </a:prstGeom>
        </p:spPr>
        <p:txBody>
          <a:bodyPr lIns="0" tIns="0" rIns="0" bIns="0" rtlCol="0" anchor="t">
            <a:spAutoFit/>
          </a:bodyPr>
          <a:lstStyle/>
          <a:p>
            <a:pPr marL="0" lvl="0" indent="0" algn="ctr">
              <a:lnSpc>
                <a:spcPts val="1680"/>
              </a:lnSpc>
              <a:spcBef>
                <a:spcPct val="0"/>
              </a:spcBef>
            </a:pPr>
            <a:r>
              <a:rPr lang="en-US" sz="1200" b="1">
                <a:solidFill>
                  <a:srgbClr val="000000"/>
                </a:solidFill>
                <a:latin typeface="Garet Bold"/>
                <a:ea typeface="Garet Bold"/>
                <a:cs typeface="Garet Bold"/>
                <a:sym typeface="Garet Bold"/>
              </a:rPr>
              <a:t>AUTONOM</a:t>
            </a:r>
            <a:r>
              <a:rPr lang="en-US" sz="1200" b="1" u="none" strike="noStrike">
                <a:solidFill>
                  <a:srgbClr val="000000"/>
                </a:solidFill>
                <a:latin typeface="Garet Bold"/>
                <a:ea typeface="Garet Bold"/>
                <a:cs typeface="Garet Bold"/>
                <a:sym typeface="Garet Bold"/>
              </a:rPr>
              <a:t>ISATION DES FEMMES ET AQUACULTURE : </a:t>
            </a:r>
          </a:p>
          <a:p>
            <a:pPr marL="0" lvl="0" indent="0" algn="ctr">
              <a:lnSpc>
                <a:spcPts val="1680"/>
              </a:lnSpc>
              <a:spcBef>
                <a:spcPct val="0"/>
              </a:spcBef>
            </a:pPr>
            <a:r>
              <a:rPr lang="en-US" sz="1200" b="1" u="none" strike="noStrike">
                <a:solidFill>
                  <a:srgbClr val="000000"/>
                </a:solidFill>
                <a:latin typeface="Garet Bold"/>
                <a:ea typeface="Garet Bold"/>
                <a:cs typeface="Garet Bold"/>
                <a:sym typeface="Garet Bold"/>
              </a:rPr>
              <a:t>PROGRAMME TOUMODI</a:t>
            </a:r>
          </a:p>
        </p:txBody>
      </p:sp>
      <p:sp>
        <p:nvSpPr>
          <p:cNvPr id="10" name="TextBox 10"/>
          <p:cNvSpPr txBox="1"/>
          <p:nvPr/>
        </p:nvSpPr>
        <p:spPr>
          <a:xfrm>
            <a:off x="780449" y="2207003"/>
            <a:ext cx="5514533" cy="2503169"/>
          </a:xfrm>
          <a:prstGeom prst="rect">
            <a:avLst/>
          </a:prstGeom>
        </p:spPr>
        <p:txBody>
          <a:bodyPr lIns="0" tIns="0" rIns="0" bIns="0" rtlCol="0" anchor="t">
            <a:spAutoFit/>
          </a:bodyPr>
          <a:lstStyle/>
          <a:p>
            <a:pPr algn="l">
              <a:lnSpc>
                <a:spcPts val="1680"/>
              </a:lnSpc>
            </a:pPr>
            <a:r>
              <a:rPr lang="en-US" sz="1200">
                <a:solidFill>
                  <a:srgbClr val="000000"/>
                </a:solidFill>
                <a:latin typeface="Garet"/>
                <a:ea typeface="Garet"/>
                <a:cs typeface="Garet"/>
                <a:sym typeface="Garet"/>
              </a:rPr>
              <a:t>Partenariat CEZA : production et livraison d’alevins de poissons</a:t>
            </a:r>
          </a:p>
          <a:p>
            <a:pPr algn="l">
              <a:lnSpc>
                <a:spcPts val="1680"/>
              </a:lnSpc>
            </a:pPr>
            <a:r>
              <a:rPr lang="en-US" sz="1200">
                <a:solidFill>
                  <a:srgbClr val="000000"/>
                </a:solidFill>
                <a:latin typeface="Garet"/>
                <a:ea typeface="Garet"/>
                <a:cs typeface="Garet"/>
                <a:sym typeface="Garet"/>
              </a:rPr>
              <a:t>L’un des projets les plus structurants de l’année 2025 fut le programme aquacole en faveur des femmes du département de Toumodi, réalisé grâce au partenariat stratégique avec le cabinet CEZA (Cabinet d’Étude en Zootechnologie et Agriculture).</a:t>
            </a:r>
          </a:p>
          <a:p>
            <a:pPr algn="l">
              <a:lnSpc>
                <a:spcPts val="1680"/>
              </a:lnSpc>
            </a:pPr>
            <a:endParaRPr lang="en-US" sz="1200">
              <a:solidFill>
                <a:srgbClr val="000000"/>
              </a:solidFill>
              <a:latin typeface="Garet"/>
              <a:ea typeface="Garet"/>
              <a:cs typeface="Garet"/>
              <a:sym typeface="Garet"/>
            </a:endParaRPr>
          </a:p>
          <a:p>
            <a:pPr algn="l">
              <a:lnSpc>
                <a:spcPts val="1680"/>
              </a:lnSpc>
            </a:pPr>
            <a:r>
              <a:rPr lang="en-US" sz="1200" b="1">
                <a:solidFill>
                  <a:srgbClr val="000000"/>
                </a:solidFill>
                <a:latin typeface="Garet Bold"/>
                <a:ea typeface="Garet Bold"/>
                <a:cs typeface="Garet Bold"/>
                <a:sym typeface="Garet Bold"/>
              </a:rPr>
              <a:t>Le projet a consisté à :</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soutenir la production d’alevins,</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assurer la livraison aux bénéficiaires,</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renforcer l’activité piscicole locale,</a:t>
            </a:r>
          </a:p>
          <a:p>
            <a:pPr marL="259085" lvl="1" indent="-129542" algn="l">
              <a:lnSpc>
                <a:spcPts val="1680"/>
              </a:lnSpc>
              <a:buFont typeface="Arial"/>
              <a:buChar char="•"/>
            </a:pPr>
            <a:r>
              <a:rPr lang="en-US" sz="1200" b="1">
                <a:solidFill>
                  <a:srgbClr val="000000"/>
                </a:solidFill>
                <a:latin typeface="Garet Bold"/>
                <a:ea typeface="Garet Bold"/>
                <a:cs typeface="Garet Bold"/>
                <a:sym typeface="Garet Bold"/>
              </a:rPr>
              <a:t>promouvoir l’autonomisation économique féminine.</a:t>
            </a:r>
          </a:p>
          <a:p>
            <a:pPr marL="0" lvl="0" indent="0" algn="l">
              <a:lnSpc>
                <a:spcPts val="1680"/>
              </a:lnSpc>
              <a:spcBef>
                <a:spcPct val="0"/>
              </a:spcBef>
            </a:pPr>
            <a:endParaRPr lang="en-US" sz="1200" b="1">
              <a:solidFill>
                <a:srgbClr val="000000"/>
              </a:solidFill>
              <a:latin typeface="Garet Bold"/>
              <a:ea typeface="Garet Bold"/>
              <a:cs typeface="Garet Bold"/>
              <a:sym typeface="Garet Bold"/>
            </a:endParaRPr>
          </a:p>
        </p:txBody>
      </p:sp>
      <p:sp>
        <p:nvSpPr>
          <p:cNvPr id="11" name="TextBox 11"/>
          <p:cNvSpPr txBox="1"/>
          <p:nvPr/>
        </p:nvSpPr>
        <p:spPr>
          <a:xfrm>
            <a:off x="810762" y="4965294"/>
            <a:ext cx="2601860" cy="198119"/>
          </a:xfrm>
          <a:prstGeom prst="rect">
            <a:avLst/>
          </a:prstGeom>
        </p:spPr>
        <p:txBody>
          <a:bodyPr lIns="0" tIns="0" rIns="0" bIns="0" rtlCol="0" anchor="t">
            <a:spAutoFit/>
          </a:bodyPr>
          <a:lstStyle/>
          <a:p>
            <a:pPr marL="0" lvl="0" indent="0" algn="l">
              <a:lnSpc>
                <a:spcPts val="1680"/>
              </a:lnSpc>
              <a:spcBef>
                <a:spcPct val="0"/>
              </a:spcBef>
            </a:pPr>
            <a:r>
              <a:rPr lang="en-US" sz="1200" b="1">
                <a:solidFill>
                  <a:srgbClr val="000000"/>
                </a:solidFill>
                <a:latin typeface="Garet Bold"/>
                <a:ea typeface="Garet Bold"/>
                <a:cs typeface="Garet Bold"/>
                <a:sym typeface="Garet Bold"/>
              </a:rPr>
              <a:t>Résultats attendus et observés</a:t>
            </a:r>
          </a:p>
        </p:txBody>
      </p:sp>
      <p:grpSp>
        <p:nvGrpSpPr>
          <p:cNvPr id="12" name="Group 12"/>
          <p:cNvGrpSpPr/>
          <p:nvPr/>
        </p:nvGrpSpPr>
        <p:grpSpPr>
          <a:xfrm>
            <a:off x="863095" y="308124"/>
            <a:ext cx="5882707" cy="956993"/>
            <a:chOff x="0" y="66675"/>
            <a:chExt cx="7843609" cy="1275990"/>
          </a:xfrm>
        </p:grpSpPr>
        <p:sp>
          <p:nvSpPr>
            <p:cNvPr id="13" name="TextBox 13"/>
            <p:cNvSpPr txBox="1"/>
            <p:nvPr/>
          </p:nvSpPr>
          <p:spPr>
            <a:xfrm>
              <a:off x="2627609" y="355925"/>
              <a:ext cx="5216000" cy="641561"/>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SOLIDARITÉ SOCIALE </a:t>
              </a:r>
              <a:r>
                <a:rPr lang="en-US" sz="1400" b="1" u="none" strike="noStrike">
                  <a:solidFill>
                    <a:srgbClr val="167F12"/>
                  </a:solidFill>
                  <a:latin typeface="Garet Ultra-Bold"/>
                  <a:ea typeface="Garet Ultra-Bold"/>
                  <a:cs typeface="Garet Ultra-Bold"/>
                  <a:sym typeface="Garet Ultra-Bold"/>
                </a:rPr>
                <a:t>ET ASSISTANCE HUMANITAIRE</a:t>
              </a:r>
            </a:p>
          </p:txBody>
        </p:sp>
        <p:sp>
          <p:nvSpPr>
            <p:cNvPr id="14" name="TextBox 14"/>
            <p:cNvSpPr txBox="1"/>
            <p:nvPr/>
          </p:nvSpPr>
          <p:spPr>
            <a:xfrm>
              <a:off x="0" y="66675"/>
              <a:ext cx="3033843" cy="1275990"/>
            </a:xfrm>
            <a:prstGeom prst="rect">
              <a:avLst/>
            </a:prstGeom>
          </p:spPr>
          <p:txBody>
            <a:bodyPr lIns="0" tIns="0" rIns="0" bIns="0" rtlCol="0" anchor="t">
              <a:spAutoFit/>
            </a:bodyPr>
            <a:lstStyle/>
            <a:p>
              <a:pPr marL="0" lvl="1" indent="0" algn="ctr">
                <a:lnSpc>
                  <a:spcPts val="7288"/>
                </a:lnSpc>
                <a:spcBef>
                  <a:spcPct val="0"/>
                </a:spcBef>
              </a:pPr>
              <a:r>
                <a:rPr lang="en-US" sz="6626" b="1" dirty="0" smtClean="0">
                  <a:solidFill>
                    <a:srgbClr val="167F12"/>
                  </a:solidFill>
                  <a:latin typeface="Garet Ultra-Bold"/>
                  <a:ea typeface="Garet Ultra-Bold"/>
                  <a:cs typeface="Garet Ultra-Bold"/>
                  <a:sym typeface="Garet Ultra-Bold"/>
                </a:rPr>
                <a:t>04</a:t>
              </a:r>
              <a:endParaRPr lang="en-US" sz="6626" b="1" dirty="0">
                <a:solidFill>
                  <a:srgbClr val="167F12"/>
                </a:solidFill>
                <a:latin typeface="Garet Ultra-Bold"/>
                <a:ea typeface="Garet Ultra-Bold"/>
                <a:cs typeface="Garet Ultra-Bold"/>
                <a:sym typeface="Garet Ultra-Bold"/>
              </a:endParaRPr>
            </a:p>
          </p:txBody>
        </p:sp>
      </p:grpSp>
      <p:grpSp>
        <p:nvGrpSpPr>
          <p:cNvPr id="15" name="Group 15"/>
          <p:cNvGrpSpPr/>
          <p:nvPr/>
        </p:nvGrpSpPr>
        <p:grpSpPr>
          <a:xfrm>
            <a:off x="3147466" y="6537883"/>
            <a:ext cx="3483527" cy="1074394"/>
            <a:chOff x="0" y="0"/>
            <a:chExt cx="2186041" cy="674222"/>
          </a:xfrm>
        </p:grpSpPr>
        <p:sp>
          <p:nvSpPr>
            <p:cNvPr id="16" name="Freeform 16"/>
            <p:cNvSpPr/>
            <p:nvPr/>
          </p:nvSpPr>
          <p:spPr>
            <a:xfrm>
              <a:off x="0" y="0"/>
              <a:ext cx="2186041" cy="674222"/>
            </a:xfrm>
            <a:custGeom>
              <a:avLst/>
              <a:gdLst/>
              <a:ahLst/>
              <a:cxnLst/>
              <a:rect l="l" t="t" r="r" b="b"/>
              <a:pathLst>
                <a:path w="2186041" h="674222">
                  <a:moveTo>
                    <a:pt x="0" y="0"/>
                  </a:moveTo>
                  <a:lnTo>
                    <a:pt x="2186041" y="0"/>
                  </a:lnTo>
                  <a:lnTo>
                    <a:pt x="2186041" y="674222"/>
                  </a:lnTo>
                  <a:lnTo>
                    <a:pt x="0" y="674222"/>
                  </a:lnTo>
                  <a:close/>
                </a:path>
              </a:pathLst>
            </a:custGeom>
            <a:solidFill>
              <a:srgbClr val="167F12"/>
            </a:solidFill>
            <a:ln w="9525" cap="sq">
              <a:solidFill>
                <a:srgbClr val="FBCC0A"/>
              </a:solidFill>
              <a:prstDash val="solid"/>
              <a:miter/>
            </a:ln>
          </p:spPr>
        </p:sp>
        <p:sp>
          <p:nvSpPr>
            <p:cNvPr id="17" name="TextBox 17"/>
            <p:cNvSpPr txBox="1"/>
            <p:nvPr/>
          </p:nvSpPr>
          <p:spPr>
            <a:xfrm>
              <a:off x="0" y="19050"/>
              <a:ext cx="2186041" cy="655172"/>
            </a:xfrm>
            <a:prstGeom prst="rect">
              <a:avLst/>
            </a:prstGeom>
          </p:spPr>
          <p:txBody>
            <a:bodyPr lIns="50800" tIns="50800" rIns="50800" bIns="50800" rtlCol="0" anchor="ctr"/>
            <a:lstStyle/>
            <a:p>
              <a:pPr algn="ctr">
                <a:lnSpc>
                  <a:spcPts val="1214"/>
                </a:lnSpc>
              </a:pPr>
              <a:endParaRPr/>
            </a:p>
          </p:txBody>
        </p:sp>
      </p:grpSp>
      <p:sp>
        <p:nvSpPr>
          <p:cNvPr id="18" name="TextBox 18"/>
          <p:cNvSpPr txBox="1"/>
          <p:nvPr/>
        </p:nvSpPr>
        <p:spPr>
          <a:xfrm>
            <a:off x="3297508" y="6598271"/>
            <a:ext cx="3183444" cy="167033"/>
          </a:xfrm>
          <a:prstGeom prst="rect">
            <a:avLst/>
          </a:prstGeom>
        </p:spPr>
        <p:txBody>
          <a:bodyPr lIns="0" tIns="0" rIns="0" bIns="0" rtlCol="0" anchor="t">
            <a:spAutoFit/>
          </a:bodyPr>
          <a:lstStyle/>
          <a:p>
            <a:pPr marL="0" lvl="0" indent="0" algn="ctr">
              <a:lnSpc>
                <a:spcPts val="1439"/>
              </a:lnSpc>
              <a:spcBef>
                <a:spcPct val="0"/>
              </a:spcBef>
            </a:pPr>
            <a:r>
              <a:rPr lang="en-US" sz="1028" b="1">
                <a:solidFill>
                  <a:srgbClr val="FFFFFF"/>
                </a:solidFill>
                <a:latin typeface="Garet Bold"/>
                <a:ea typeface="Garet Bold"/>
                <a:cs typeface="Garet Bold"/>
                <a:sym typeface="Garet Bold"/>
              </a:rPr>
              <a:t>Montant de l’opération : </a:t>
            </a:r>
          </a:p>
        </p:txBody>
      </p:sp>
      <p:sp>
        <p:nvSpPr>
          <p:cNvPr id="19" name="TextBox 19"/>
          <p:cNvSpPr txBox="1"/>
          <p:nvPr/>
        </p:nvSpPr>
        <p:spPr>
          <a:xfrm>
            <a:off x="3260246" y="6958496"/>
            <a:ext cx="3257967" cy="500610"/>
          </a:xfrm>
          <a:prstGeom prst="rect">
            <a:avLst/>
          </a:prstGeom>
        </p:spPr>
        <p:txBody>
          <a:bodyPr lIns="0" tIns="0" rIns="0" bIns="0" rtlCol="0" anchor="t">
            <a:spAutoFit/>
          </a:bodyPr>
          <a:lstStyle/>
          <a:p>
            <a:pPr marL="0" lvl="0" indent="0" algn="ctr">
              <a:lnSpc>
                <a:spcPts val="4160"/>
              </a:lnSpc>
              <a:spcBef>
                <a:spcPct val="0"/>
              </a:spcBef>
            </a:pPr>
            <a:r>
              <a:rPr lang="en-US" sz="2971" b="1">
                <a:solidFill>
                  <a:srgbClr val="FFFFFF"/>
                </a:solidFill>
                <a:latin typeface="Garet Bold"/>
                <a:ea typeface="Garet Bold"/>
                <a:cs typeface="Garet Bold"/>
                <a:sym typeface="Garet Bold"/>
              </a:rPr>
              <a:t>3 000 000 FCFA</a:t>
            </a:r>
          </a:p>
        </p:txBody>
      </p:sp>
      <p:sp>
        <p:nvSpPr>
          <p:cNvPr id="20" name="Freeform 20"/>
          <p:cNvSpPr/>
          <p:nvPr/>
        </p:nvSpPr>
        <p:spPr>
          <a:xfrm>
            <a:off x="2922377" y="7673668"/>
            <a:ext cx="2166377" cy="2262332"/>
          </a:xfrm>
          <a:custGeom>
            <a:avLst/>
            <a:gdLst/>
            <a:ahLst/>
            <a:cxnLst/>
            <a:rect l="l" t="t" r="r" b="b"/>
            <a:pathLst>
              <a:path w="2166377" h="2262332">
                <a:moveTo>
                  <a:pt x="0" y="0"/>
                </a:moveTo>
                <a:lnTo>
                  <a:pt x="2166378" y="0"/>
                </a:lnTo>
                <a:lnTo>
                  <a:pt x="2166378" y="2262332"/>
                </a:lnTo>
                <a:lnTo>
                  <a:pt x="0" y="2262332"/>
                </a:lnTo>
                <a:lnTo>
                  <a:pt x="0" y="0"/>
                </a:lnTo>
                <a:close/>
              </a:path>
            </a:pathLst>
          </a:custGeom>
          <a:blipFill>
            <a:blip r:embed="rId3"/>
            <a:stretch>
              <a:fillRect l="-19704" r="-19704"/>
            </a:stretch>
          </a:blipFill>
        </p:spPr>
      </p:sp>
      <p:sp>
        <p:nvSpPr>
          <p:cNvPr id="21" name="Freeform 21"/>
          <p:cNvSpPr/>
          <p:nvPr/>
        </p:nvSpPr>
        <p:spPr>
          <a:xfrm>
            <a:off x="5088755" y="8895901"/>
            <a:ext cx="1715245" cy="1040099"/>
          </a:xfrm>
          <a:custGeom>
            <a:avLst/>
            <a:gdLst/>
            <a:ahLst/>
            <a:cxnLst/>
            <a:rect l="l" t="t" r="r" b="b"/>
            <a:pathLst>
              <a:path w="1715245" h="1040099">
                <a:moveTo>
                  <a:pt x="0" y="0"/>
                </a:moveTo>
                <a:lnTo>
                  <a:pt x="1715245" y="0"/>
                </a:lnTo>
                <a:lnTo>
                  <a:pt x="1715245" y="1040099"/>
                </a:lnTo>
                <a:lnTo>
                  <a:pt x="0" y="1040099"/>
                </a:lnTo>
                <a:lnTo>
                  <a:pt x="0" y="0"/>
                </a:lnTo>
                <a:close/>
              </a:path>
            </a:pathLst>
          </a:custGeom>
          <a:blipFill>
            <a:blip r:embed="rId4"/>
            <a:stretch>
              <a:fillRect l="-28770" t="-58973" r="-28770" b="-35643"/>
            </a:stretch>
          </a:blipFill>
        </p:spPr>
      </p:sp>
      <p:sp>
        <p:nvSpPr>
          <p:cNvPr id="22" name="Freeform 22"/>
          <p:cNvSpPr/>
          <p:nvPr/>
        </p:nvSpPr>
        <p:spPr>
          <a:xfrm>
            <a:off x="5088755" y="7673668"/>
            <a:ext cx="1715245" cy="1222234"/>
          </a:xfrm>
          <a:custGeom>
            <a:avLst/>
            <a:gdLst/>
            <a:ahLst/>
            <a:cxnLst/>
            <a:rect l="l" t="t" r="r" b="b"/>
            <a:pathLst>
              <a:path w="1715245" h="1222234">
                <a:moveTo>
                  <a:pt x="0" y="0"/>
                </a:moveTo>
                <a:lnTo>
                  <a:pt x="1715245" y="0"/>
                </a:lnTo>
                <a:lnTo>
                  <a:pt x="1715245" y="1222233"/>
                </a:lnTo>
                <a:lnTo>
                  <a:pt x="0" y="1222233"/>
                </a:lnTo>
                <a:lnTo>
                  <a:pt x="0" y="0"/>
                </a:lnTo>
                <a:close/>
              </a:path>
            </a:pathLst>
          </a:custGeom>
          <a:blipFill>
            <a:blip r:embed="rId5"/>
            <a:stretch>
              <a:fillRect t="-26214" b="-61128"/>
            </a:stretch>
          </a:blipFill>
        </p:spPr>
      </p:sp>
      <p:sp>
        <p:nvSpPr>
          <p:cNvPr id="23" name="Freeform 23"/>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6"/>
            <a:stretch>
              <a:fillRect l="-12239" t="-11900" r="-10490" b="-21684"/>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9872" y="3574350"/>
            <a:ext cx="988081" cy="988081"/>
          </a:xfrm>
          <a:custGeom>
            <a:avLst/>
            <a:gdLst/>
            <a:ahLst/>
            <a:cxnLst/>
            <a:rect l="l" t="t" r="r" b="b"/>
            <a:pathLst>
              <a:path w="988081" h="988081">
                <a:moveTo>
                  <a:pt x="0" y="0"/>
                </a:moveTo>
                <a:lnTo>
                  <a:pt x="988081" y="0"/>
                </a:lnTo>
                <a:lnTo>
                  <a:pt x="988081" y="988081"/>
                </a:lnTo>
                <a:lnTo>
                  <a:pt x="0" y="988081"/>
                </a:lnTo>
                <a:lnTo>
                  <a:pt x="0" y="0"/>
                </a:lnTo>
                <a:close/>
              </a:path>
            </a:pathLst>
          </a:custGeom>
          <a:blipFill>
            <a:blip r:embed="rId2"/>
            <a:stretch>
              <a:fillRect/>
            </a:stretch>
          </a:blipFill>
        </p:spPr>
      </p:sp>
      <p:sp>
        <p:nvSpPr>
          <p:cNvPr id="3" name="Freeform 3"/>
          <p:cNvSpPr/>
          <p:nvPr/>
        </p:nvSpPr>
        <p:spPr>
          <a:xfrm>
            <a:off x="1968931" y="3574350"/>
            <a:ext cx="1632443" cy="988081"/>
          </a:xfrm>
          <a:custGeom>
            <a:avLst/>
            <a:gdLst/>
            <a:ahLst/>
            <a:cxnLst/>
            <a:rect l="l" t="t" r="r" b="b"/>
            <a:pathLst>
              <a:path w="1632443" h="988081">
                <a:moveTo>
                  <a:pt x="0" y="0"/>
                </a:moveTo>
                <a:lnTo>
                  <a:pt x="1632443" y="0"/>
                </a:lnTo>
                <a:lnTo>
                  <a:pt x="1632443" y="988081"/>
                </a:lnTo>
                <a:lnTo>
                  <a:pt x="0" y="988081"/>
                </a:lnTo>
                <a:lnTo>
                  <a:pt x="0" y="0"/>
                </a:lnTo>
                <a:close/>
              </a:path>
            </a:pathLst>
          </a:custGeom>
          <a:blipFill>
            <a:blip r:embed="rId3"/>
            <a:stretch>
              <a:fillRect l="-26857" t="-157206" r="-143497" b="-40569"/>
            </a:stretch>
          </a:blipFill>
        </p:spPr>
      </p:sp>
      <p:sp>
        <p:nvSpPr>
          <p:cNvPr id="4" name="Freeform 4"/>
          <p:cNvSpPr/>
          <p:nvPr/>
        </p:nvSpPr>
        <p:spPr>
          <a:xfrm>
            <a:off x="5175730" y="3574350"/>
            <a:ext cx="1564397" cy="946894"/>
          </a:xfrm>
          <a:custGeom>
            <a:avLst/>
            <a:gdLst/>
            <a:ahLst/>
            <a:cxnLst/>
            <a:rect l="l" t="t" r="r" b="b"/>
            <a:pathLst>
              <a:path w="1564397" h="946894">
                <a:moveTo>
                  <a:pt x="0" y="0"/>
                </a:moveTo>
                <a:lnTo>
                  <a:pt x="1564398" y="0"/>
                </a:lnTo>
                <a:lnTo>
                  <a:pt x="1564398" y="946895"/>
                </a:lnTo>
                <a:lnTo>
                  <a:pt x="0" y="946895"/>
                </a:lnTo>
                <a:lnTo>
                  <a:pt x="0" y="0"/>
                </a:lnTo>
                <a:close/>
              </a:path>
            </a:pathLst>
          </a:custGeom>
          <a:blipFill>
            <a:blip r:embed="rId3"/>
            <a:stretch>
              <a:fillRect l="-146567" t="-163545" r="-23788" b="-34230"/>
            </a:stretch>
          </a:blipFill>
        </p:spPr>
      </p:sp>
      <p:sp>
        <p:nvSpPr>
          <p:cNvPr id="5" name="Freeform 5"/>
          <p:cNvSpPr/>
          <p:nvPr/>
        </p:nvSpPr>
        <p:spPr>
          <a:xfrm>
            <a:off x="3601374" y="3615537"/>
            <a:ext cx="1412431" cy="905707"/>
          </a:xfrm>
          <a:custGeom>
            <a:avLst/>
            <a:gdLst/>
            <a:ahLst/>
            <a:cxnLst/>
            <a:rect l="l" t="t" r="r" b="b"/>
            <a:pathLst>
              <a:path w="1412431" h="905707">
                <a:moveTo>
                  <a:pt x="0" y="0"/>
                </a:moveTo>
                <a:lnTo>
                  <a:pt x="1412431" y="0"/>
                </a:lnTo>
                <a:lnTo>
                  <a:pt x="1412431" y="905708"/>
                </a:lnTo>
                <a:lnTo>
                  <a:pt x="0" y="905708"/>
                </a:lnTo>
                <a:lnTo>
                  <a:pt x="0" y="0"/>
                </a:lnTo>
                <a:close/>
              </a:path>
            </a:pathLst>
          </a:custGeom>
          <a:blipFill>
            <a:blip r:embed="rId4"/>
            <a:stretch>
              <a:fillRect l="-114419" t="-121930" r="-9534" b="-10904"/>
            </a:stretch>
          </a:blipFill>
        </p:spPr>
      </p:sp>
      <p:sp>
        <p:nvSpPr>
          <p:cNvPr id="6" name="TextBox 6"/>
          <p:cNvSpPr txBox="1"/>
          <p:nvPr/>
        </p:nvSpPr>
        <p:spPr>
          <a:xfrm>
            <a:off x="756000" y="775050"/>
            <a:ext cx="6048000" cy="618490"/>
          </a:xfrm>
          <a:prstGeom prst="rect">
            <a:avLst/>
          </a:prstGeom>
        </p:spPr>
        <p:txBody>
          <a:bodyPr lIns="0" tIns="0" rIns="0" bIns="0" rtlCol="0" anchor="t">
            <a:spAutoFit/>
          </a:bodyPr>
          <a:lstStyle/>
          <a:p>
            <a:pPr marL="0" lvl="0" indent="0" algn="ctr">
              <a:lnSpc>
                <a:spcPts val="2419"/>
              </a:lnSpc>
              <a:spcBef>
                <a:spcPct val="0"/>
              </a:spcBef>
            </a:pPr>
            <a:r>
              <a:rPr lang="en-US" sz="2199" b="1">
                <a:solidFill>
                  <a:srgbClr val="167F12"/>
                </a:solidFill>
                <a:latin typeface="Garet Ultra-Bold"/>
                <a:ea typeface="Garet Ultra-Bold"/>
                <a:cs typeface="Garet Ultra-Bold"/>
                <a:sym typeface="Garet Ultra-Bold"/>
              </a:rPr>
              <a:t>PARTE</a:t>
            </a:r>
            <a:r>
              <a:rPr lang="en-US" sz="2199" b="1" u="none" strike="noStrike">
                <a:solidFill>
                  <a:srgbClr val="167F12"/>
                </a:solidFill>
                <a:latin typeface="Garet Ultra-Bold"/>
                <a:ea typeface="Garet Ultra-Bold"/>
                <a:cs typeface="Garet Ultra-Bold"/>
                <a:sym typeface="Garet Ultra-Bold"/>
              </a:rPr>
              <a:t>NARIATS STRATÉGIQUES ET CONTRIBUTIONS MAJEURES</a:t>
            </a:r>
          </a:p>
        </p:txBody>
      </p:sp>
      <p:sp>
        <p:nvSpPr>
          <p:cNvPr id="7" name="TextBox 7"/>
          <p:cNvSpPr txBox="1"/>
          <p:nvPr/>
        </p:nvSpPr>
        <p:spPr>
          <a:xfrm>
            <a:off x="1813224" y="1859349"/>
            <a:ext cx="3933553" cy="488315"/>
          </a:xfrm>
          <a:prstGeom prst="rect">
            <a:avLst/>
          </a:prstGeom>
        </p:spPr>
        <p:txBody>
          <a:bodyPr lIns="0" tIns="0" rIns="0" bIns="0" rtlCol="0" anchor="t">
            <a:spAutoFit/>
          </a:bodyPr>
          <a:lstStyle/>
          <a:p>
            <a:pPr marL="0" lvl="0" indent="0" algn="l">
              <a:lnSpc>
                <a:spcPts val="1960"/>
              </a:lnSpc>
            </a:pPr>
            <a:r>
              <a:rPr lang="en-US" sz="1400" b="1">
                <a:solidFill>
                  <a:srgbClr val="2B0A09"/>
                </a:solidFill>
                <a:latin typeface="Garet Ultra-Bold"/>
                <a:ea typeface="Garet Ultra-Bold"/>
                <a:cs typeface="Garet Ultra-Bold"/>
                <a:sym typeface="Garet Ultra-Bold"/>
              </a:rPr>
              <a:t>PARTENAIRES AYAN</a:t>
            </a:r>
            <a:r>
              <a:rPr lang="en-US" sz="1400" b="1" u="none" strike="noStrike">
                <a:solidFill>
                  <a:srgbClr val="2B0A09"/>
                </a:solidFill>
                <a:latin typeface="Garet Ultra-Bold"/>
                <a:ea typeface="Garet Ultra-Bold"/>
                <a:cs typeface="Garet Ultra-Bold"/>
                <a:sym typeface="Garet Ultra-Bold"/>
              </a:rPr>
              <a:t>T CONTRIBUÉ À LA RÉUSSITE DES ACTIONS 2025</a:t>
            </a:r>
          </a:p>
        </p:txBody>
      </p:sp>
      <p:sp>
        <p:nvSpPr>
          <p:cNvPr id="8" name="TextBox 8"/>
          <p:cNvSpPr txBox="1"/>
          <p:nvPr/>
        </p:nvSpPr>
        <p:spPr>
          <a:xfrm>
            <a:off x="756000" y="2642938"/>
            <a:ext cx="6048000" cy="61721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L</a:t>
            </a:r>
            <a:r>
              <a:rPr lang="en-US" sz="1200" u="none" strike="noStrike">
                <a:solidFill>
                  <a:srgbClr val="000000"/>
                </a:solidFill>
                <a:latin typeface="Garet"/>
                <a:ea typeface="Garet"/>
                <a:cs typeface="Garet"/>
                <a:sym typeface="Garet"/>
              </a:rPr>
              <a:t>a Fondation Africa Forever adresse ses remerciements et sa reconnaissance à ses partenaires pour leur soutien matériel, technique et financier. En 2025, plusieurs structures ont été particulièrement actives :</a:t>
            </a:r>
          </a:p>
        </p:txBody>
      </p:sp>
      <p:sp>
        <p:nvSpPr>
          <p:cNvPr id="9" name="TextBox 9"/>
          <p:cNvSpPr txBox="1"/>
          <p:nvPr/>
        </p:nvSpPr>
        <p:spPr>
          <a:xfrm>
            <a:off x="941766" y="4723893"/>
            <a:ext cx="5676467" cy="346074"/>
          </a:xfrm>
          <a:prstGeom prst="rect">
            <a:avLst/>
          </a:prstGeom>
        </p:spPr>
        <p:txBody>
          <a:bodyPr lIns="0" tIns="0" rIns="0" bIns="0" rtlCol="0" anchor="t">
            <a:spAutoFit/>
          </a:bodyPr>
          <a:lstStyle/>
          <a:p>
            <a:pPr marL="0" lvl="0" indent="0" algn="ctr">
              <a:lnSpc>
                <a:spcPts val="1400"/>
              </a:lnSpc>
              <a:spcBef>
                <a:spcPct val="0"/>
              </a:spcBef>
            </a:pPr>
            <a:r>
              <a:rPr lang="en-US" sz="1000" i="1">
                <a:solidFill>
                  <a:srgbClr val="000000"/>
                </a:solidFill>
                <a:latin typeface="Garet Italics"/>
                <a:ea typeface="Garet Italics"/>
                <a:cs typeface="Garet Italics"/>
                <a:sym typeface="Garet Italics"/>
              </a:rPr>
              <a:t>Ces</a:t>
            </a:r>
            <a:r>
              <a:rPr lang="en-US" sz="1000" i="1" u="none" strike="noStrike">
                <a:solidFill>
                  <a:srgbClr val="000000"/>
                </a:solidFill>
                <a:latin typeface="Garet Italics"/>
                <a:ea typeface="Garet Italics"/>
                <a:cs typeface="Garet Italics"/>
                <a:sym typeface="Garet Italics"/>
              </a:rPr>
              <a:t> partenaires ont contribué directement ou indirectement à l’exécution des projets et au renforcement de la crédibilité institutionnelle de la Fondation.</a:t>
            </a:r>
          </a:p>
        </p:txBody>
      </p:sp>
      <p:sp>
        <p:nvSpPr>
          <p:cNvPr id="10" name="TextBox 10"/>
          <p:cNvSpPr txBox="1"/>
          <p:nvPr/>
        </p:nvSpPr>
        <p:spPr>
          <a:xfrm>
            <a:off x="1192637" y="5737581"/>
            <a:ext cx="4817474" cy="488315"/>
          </a:xfrm>
          <a:prstGeom prst="rect">
            <a:avLst/>
          </a:prstGeom>
        </p:spPr>
        <p:txBody>
          <a:bodyPr lIns="0" tIns="0" rIns="0" bIns="0" rtlCol="0" anchor="t">
            <a:spAutoFit/>
          </a:bodyPr>
          <a:lstStyle/>
          <a:p>
            <a:pPr marL="0" lvl="0" indent="0" algn="l">
              <a:lnSpc>
                <a:spcPts val="1960"/>
              </a:lnSpc>
            </a:pPr>
            <a:r>
              <a:rPr lang="en-US" sz="1400" b="1">
                <a:solidFill>
                  <a:srgbClr val="2B0A09"/>
                </a:solidFill>
                <a:latin typeface="Garet Ultra-Bold"/>
                <a:ea typeface="Garet Ultra-Bold"/>
                <a:cs typeface="Garet Ultra-Bold"/>
                <a:sym typeface="Garet Ultra-Bold"/>
              </a:rPr>
              <a:t>C</a:t>
            </a:r>
            <a:r>
              <a:rPr lang="en-US" sz="1400" b="1" u="none" strike="noStrike">
                <a:solidFill>
                  <a:srgbClr val="2B0A09"/>
                </a:solidFill>
                <a:latin typeface="Garet Ultra-Bold"/>
                <a:ea typeface="Garet Ultra-Bold"/>
                <a:cs typeface="Garet Ultra-Bold"/>
                <a:sym typeface="Garet Ultra-Bold"/>
              </a:rPr>
              <a:t>ONTRIBUTION EXCEPTIONNELLE DU PRÉSIDENT DU CONSEIL D’ADMINISTRATION (ZAKAT)</a:t>
            </a:r>
          </a:p>
        </p:txBody>
      </p:sp>
      <p:sp>
        <p:nvSpPr>
          <p:cNvPr id="11" name="TextBox 11"/>
          <p:cNvSpPr txBox="1"/>
          <p:nvPr/>
        </p:nvSpPr>
        <p:spPr>
          <a:xfrm>
            <a:off x="756000" y="6581870"/>
            <a:ext cx="6048000" cy="12458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L</a:t>
            </a:r>
            <a:r>
              <a:rPr lang="en-US" sz="1200" u="none" strike="noStrike">
                <a:solidFill>
                  <a:srgbClr val="000000"/>
                </a:solidFill>
                <a:latin typeface="Garet"/>
                <a:ea typeface="Garet"/>
                <a:cs typeface="Garet"/>
                <a:sym typeface="Garet"/>
              </a:rPr>
              <a:t>a Fondation tient à féliciter et remercier particulièrement Monsieur le PCA, dont la contribution personnelle à travers la Zakat a permis de soutenir plusieurs initiatives et surtout d’équilibrer les comptes en fin d’exercice.</a:t>
            </a:r>
          </a:p>
          <a:p>
            <a:pPr marL="0" lvl="0" indent="0" algn="l">
              <a:lnSpc>
                <a:spcPts val="1680"/>
              </a:lnSpc>
              <a:spcBef>
                <a:spcPct val="0"/>
              </a:spcBef>
            </a:pPr>
            <a:r>
              <a:rPr lang="en-US" sz="1200" u="none" strike="noStrike">
                <a:solidFill>
                  <a:srgbClr val="000000"/>
                </a:solidFill>
                <a:latin typeface="Garet"/>
                <a:ea typeface="Garet"/>
                <a:cs typeface="Garet"/>
                <a:sym typeface="Garet"/>
              </a:rPr>
              <a:t>Cette contribution a été déterminante dans la stabilité financière de la Fondation, tout en illustrant une gouvernance exemplaire fondée sur la solidarité et l’engagement personnel.</a:t>
            </a:r>
          </a:p>
        </p:txBody>
      </p:sp>
      <p:sp>
        <p:nvSpPr>
          <p:cNvPr id="12" name="Freeform 12"/>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5"/>
            <a:stretch>
              <a:fillRect l="-12239" t="-11900" r="-10490" b="-21684"/>
            </a:stretch>
          </a:blipFill>
        </p:spPr>
      </p:sp>
      <p:sp>
        <p:nvSpPr>
          <p:cNvPr id="13" name="TextBox 13"/>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000" y="7330466"/>
            <a:ext cx="6048000" cy="1484548"/>
            <a:chOff x="0" y="0"/>
            <a:chExt cx="2167467" cy="532029"/>
          </a:xfrm>
        </p:grpSpPr>
        <p:sp>
          <p:nvSpPr>
            <p:cNvPr id="3" name="Freeform 3"/>
            <p:cNvSpPr/>
            <p:nvPr/>
          </p:nvSpPr>
          <p:spPr>
            <a:xfrm>
              <a:off x="0" y="0"/>
              <a:ext cx="2167467" cy="532029"/>
            </a:xfrm>
            <a:custGeom>
              <a:avLst/>
              <a:gdLst/>
              <a:ahLst/>
              <a:cxnLst/>
              <a:rect l="l" t="t" r="r" b="b"/>
              <a:pathLst>
                <a:path w="2167467" h="532029">
                  <a:moveTo>
                    <a:pt x="0" y="0"/>
                  </a:moveTo>
                  <a:lnTo>
                    <a:pt x="2167467" y="0"/>
                  </a:lnTo>
                  <a:lnTo>
                    <a:pt x="2167467" y="532029"/>
                  </a:lnTo>
                  <a:lnTo>
                    <a:pt x="0" y="532029"/>
                  </a:lnTo>
                  <a:close/>
                </a:path>
              </a:pathLst>
            </a:custGeom>
            <a:solidFill>
              <a:srgbClr val="167F12"/>
            </a:solidFill>
          </p:spPr>
        </p:sp>
        <p:sp>
          <p:nvSpPr>
            <p:cNvPr id="4" name="TextBox 4"/>
            <p:cNvSpPr txBox="1"/>
            <p:nvPr/>
          </p:nvSpPr>
          <p:spPr>
            <a:xfrm>
              <a:off x="0" y="19050"/>
              <a:ext cx="2167467" cy="512979"/>
            </a:xfrm>
            <a:prstGeom prst="rect">
              <a:avLst/>
            </a:prstGeom>
          </p:spPr>
          <p:txBody>
            <a:bodyPr lIns="50800" tIns="50800" rIns="50800" bIns="50800" rtlCol="0" anchor="ctr"/>
            <a:lstStyle/>
            <a:p>
              <a:pPr algn="ctr">
                <a:lnSpc>
                  <a:spcPts val="1214"/>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4083123292"/>
              </p:ext>
            </p:extLst>
          </p:nvPr>
        </p:nvGraphicFramePr>
        <p:xfrm>
          <a:off x="756000" y="1831870"/>
          <a:ext cx="6048000" cy="3887821"/>
        </p:xfrm>
        <a:graphic>
          <a:graphicData uri="http://schemas.openxmlformats.org/drawingml/2006/table">
            <a:tbl>
              <a:tblPr/>
              <a:tblGrid>
                <a:gridCol w="3945566">
                  <a:extLst>
                    <a:ext uri="{9D8B030D-6E8A-4147-A177-3AD203B41FA5}">
                      <a16:colId xmlns:a16="http://schemas.microsoft.com/office/drawing/2014/main" val="20000"/>
                    </a:ext>
                  </a:extLst>
                </a:gridCol>
                <a:gridCol w="2102434">
                  <a:extLst>
                    <a:ext uri="{9D8B030D-6E8A-4147-A177-3AD203B41FA5}">
                      <a16:colId xmlns:a16="http://schemas.microsoft.com/office/drawing/2014/main" val="20002"/>
                    </a:ext>
                  </a:extLst>
                </a:gridCol>
              </a:tblGrid>
              <a:tr h="805142">
                <a:tc>
                  <a:txBody>
                    <a:bodyPr/>
                    <a:lstStyle/>
                    <a:p>
                      <a:pPr algn="l">
                        <a:lnSpc>
                          <a:spcPts val="1819"/>
                        </a:lnSpc>
                        <a:defRPr/>
                      </a:pPr>
                      <a:r>
                        <a:rPr lang="en-US" sz="1299" b="1">
                          <a:solidFill>
                            <a:srgbClr val="000000"/>
                          </a:solidFill>
                          <a:latin typeface="Garet Bold"/>
                          <a:ea typeface="Garet Bold"/>
                          <a:cs typeface="Garet Bold"/>
                          <a:sym typeface="Garet Bold"/>
                        </a:rPr>
                        <a:t>Dons d’engrais </a:t>
                      </a:r>
                      <a:endParaRPr lang="en-US" sz="1100"/>
                    </a:p>
                    <a:p>
                      <a:pPr algn="l">
                        <a:lnSpc>
                          <a:spcPts val="1819"/>
                        </a:lnSpc>
                      </a:pPr>
                      <a:r>
                        <a:rPr lang="en-US" sz="1299" b="1">
                          <a:solidFill>
                            <a:srgbClr val="000000"/>
                          </a:solidFill>
                          <a:latin typeface="Garet Bold"/>
                          <a:ea typeface="Garet Bold"/>
                          <a:cs typeface="Garet Bold"/>
                          <a:sym typeface="Garet Bold"/>
                        </a:rPr>
                        <a:t>(Nord CI – 1 000 producteurs)</a:t>
                      </a:r>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tc>
                  <a:txBody>
                    <a:bodyPr/>
                    <a:lstStyle/>
                    <a:p>
                      <a:pPr algn="r">
                        <a:lnSpc>
                          <a:spcPts val="1819"/>
                        </a:lnSpc>
                        <a:defRPr/>
                      </a:pPr>
                      <a:r>
                        <a:rPr lang="en-US" sz="1299" b="1">
                          <a:solidFill>
                            <a:srgbClr val="000000"/>
                          </a:solidFill>
                          <a:latin typeface="Garet Bold"/>
                          <a:ea typeface="Garet Bold"/>
                          <a:cs typeface="Garet Bold"/>
                          <a:sym typeface="Garet Bold"/>
                        </a:rPr>
                        <a:t>30 000 000 F</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extLst>
                  <a:ext uri="{0D108BD9-81ED-4DB2-BD59-A6C34878D82A}">
                    <a16:rowId xmlns:a16="http://schemas.microsoft.com/office/drawing/2014/main" val="10000"/>
                  </a:ext>
                </a:extLst>
              </a:tr>
              <a:tr h="759179">
                <a:tc>
                  <a:txBody>
                    <a:bodyPr/>
                    <a:lstStyle/>
                    <a:p>
                      <a:pPr algn="l">
                        <a:lnSpc>
                          <a:spcPts val="1819"/>
                        </a:lnSpc>
                        <a:defRPr/>
                      </a:pPr>
                      <a:r>
                        <a:rPr lang="en-US" sz="1299" b="1" dirty="0" err="1">
                          <a:solidFill>
                            <a:srgbClr val="000000"/>
                          </a:solidFill>
                          <a:latin typeface="Garet Bold"/>
                          <a:ea typeface="Garet Bold"/>
                          <a:cs typeface="Garet Bold"/>
                          <a:sym typeface="Garet Bold"/>
                        </a:rPr>
                        <a:t>Soutien</a:t>
                      </a:r>
                      <a:r>
                        <a:rPr lang="en-US" sz="1299" b="1" dirty="0">
                          <a:solidFill>
                            <a:srgbClr val="000000"/>
                          </a:solidFill>
                          <a:latin typeface="Garet Bold"/>
                          <a:ea typeface="Garet Bold"/>
                          <a:cs typeface="Garet Bold"/>
                          <a:sym typeface="Garet Bold"/>
                        </a:rPr>
                        <a:t> </a:t>
                      </a:r>
                      <a:r>
                        <a:rPr lang="en-US" sz="1299" b="1" dirty="0" err="1">
                          <a:solidFill>
                            <a:srgbClr val="000000"/>
                          </a:solidFill>
                          <a:latin typeface="Garet Bold"/>
                          <a:ea typeface="Garet Bold"/>
                          <a:cs typeface="Garet Bold"/>
                          <a:sym typeface="Garet Bold"/>
                        </a:rPr>
                        <a:t>Dubréka</a:t>
                      </a:r>
                      <a:r>
                        <a:rPr lang="en-US" sz="1299" b="1" dirty="0">
                          <a:solidFill>
                            <a:srgbClr val="000000"/>
                          </a:solidFill>
                          <a:latin typeface="Garet Bold"/>
                          <a:ea typeface="Garet Bold"/>
                          <a:cs typeface="Garet Bold"/>
                          <a:sym typeface="Garet Bold"/>
                        </a:rPr>
                        <a:t> + ENAE </a:t>
                      </a:r>
                      <a:r>
                        <a:rPr lang="en-US" sz="1299" b="1" dirty="0" err="1">
                          <a:solidFill>
                            <a:srgbClr val="000000"/>
                          </a:solidFill>
                          <a:latin typeface="Garet Bold"/>
                          <a:ea typeface="Garet Bold"/>
                          <a:cs typeface="Garet Bold"/>
                          <a:sym typeface="Garet Bold"/>
                        </a:rPr>
                        <a:t>Bofa</a:t>
                      </a:r>
                      <a:r>
                        <a:rPr lang="en-US" sz="1299" b="1" dirty="0">
                          <a:solidFill>
                            <a:srgbClr val="000000"/>
                          </a:solidFill>
                          <a:latin typeface="Garet Bold"/>
                          <a:ea typeface="Garet Bold"/>
                          <a:cs typeface="Garet Bold"/>
                          <a:sym typeface="Garet Bold"/>
                        </a:rPr>
                        <a:t> (</a:t>
                      </a:r>
                      <a:r>
                        <a:rPr lang="en-US" sz="1299" b="1" dirty="0" err="1">
                          <a:solidFill>
                            <a:srgbClr val="000000"/>
                          </a:solidFill>
                          <a:latin typeface="Garet Bold"/>
                          <a:ea typeface="Garet Bold"/>
                          <a:cs typeface="Garet Bold"/>
                          <a:sym typeface="Garet Bold"/>
                        </a:rPr>
                        <a:t>Guinée</a:t>
                      </a:r>
                      <a:r>
                        <a:rPr lang="en-US" sz="1299" b="1" dirty="0">
                          <a:solidFill>
                            <a:srgbClr val="000000"/>
                          </a:solidFill>
                          <a:latin typeface="Garet Bold"/>
                          <a:ea typeface="Garet Bold"/>
                          <a:cs typeface="Garet Bold"/>
                          <a:sym typeface="Garet Bold"/>
                        </a:rPr>
                        <a:t>)</a:t>
                      </a:r>
                      <a:endParaRPr lang="en-US" sz="1100" dirty="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tc>
                  <a:txBody>
                    <a:bodyPr/>
                    <a:lstStyle/>
                    <a:p>
                      <a:pPr algn="r">
                        <a:lnSpc>
                          <a:spcPts val="1819"/>
                        </a:lnSpc>
                        <a:defRPr/>
                      </a:pPr>
                      <a:r>
                        <a:rPr lang="en-US" sz="1299" b="1">
                          <a:solidFill>
                            <a:srgbClr val="000000"/>
                          </a:solidFill>
                          <a:latin typeface="Garet Bold"/>
                          <a:ea typeface="Garet Bold"/>
                          <a:cs typeface="Garet Bold"/>
                          <a:sym typeface="Garet Bold"/>
                        </a:rPr>
                        <a:t>2 000 000 F</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extLst>
                  <a:ext uri="{0D108BD9-81ED-4DB2-BD59-A6C34878D82A}">
                    <a16:rowId xmlns:a16="http://schemas.microsoft.com/office/drawing/2014/main" val="10002"/>
                  </a:ext>
                </a:extLst>
              </a:tr>
              <a:tr h="805142">
                <a:tc>
                  <a:txBody>
                    <a:bodyPr/>
                    <a:lstStyle/>
                    <a:p>
                      <a:pPr algn="l">
                        <a:lnSpc>
                          <a:spcPts val="1819"/>
                        </a:lnSpc>
                        <a:defRPr/>
                      </a:pPr>
                      <a:r>
                        <a:rPr lang="en-US" sz="1299" b="1">
                          <a:solidFill>
                            <a:srgbClr val="000000"/>
                          </a:solidFill>
                          <a:latin typeface="Garet Bold"/>
                          <a:ea typeface="Garet Bold"/>
                          <a:cs typeface="Garet Bold"/>
                          <a:sym typeface="Garet Bold"/>
                        </a:rPr>
                        <a:t>Programme Toumodi (alevins, femmes, CEZA)</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tc>
                  <a:txBody>
                    <a:bodyPr/>
                    <a:lstStyle/>
                    <a:p>
                      <a:pPr algn="r">
                        <a:lnSpc>
                          <a:spcPts val="1819"/>
                        </a:lnSpc>
                        <a:defRPr/>
                      </a:pPr>
                      <a:r>
                        <a:rPr lang="en-US" sz="1299" b="1">
                          <a:solidFill>
                            <a:srgbClr val="000000"/>
                          </a:solidFill>
                          <a:latin typeface="Garet Bold"/>
                          <a:ea typeface="Garet Bold"/>
                          <a:cs typeface="Garet Bold"/>
                          <a:sym typeface="Garet Bold"/>
                        </a:rPr>
                        <a:t>3 000 000 F</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extLst>
                  <a:ext uri="{0D108BD9-81ED-4DB2-BD59-A6C34878D82A}">
                    <a16:rowId xmlns:a16="http://schemas.microsoft.com/office/drawing/2014/main" val="10003"/>
                  </a:ext>
                </a:extLst>
              </a:tr>
              <a:tr h="759179">
                <a:tc>
                  <a:txBody>
                    <a:bodyPr/>
                    <a:lstStyle/>
                    <a:p>
                      <a:pPr algn="l">
                        <a:lnSpc>
                          <a:spcPts val="1819"/>
                        </a:lnSpc>
                        <a:defRPr/>
                      </a:pPr>
                      <a:r>
                        <a:rPr lang="en-US" sz="1299" b="1">
                          <a:solidFill>
                            <a:srgbClr val="000000"/>
                          </a:solidFill>
                          <a:latin typeface="Arimo Bold"/>
                          <a:ea typeface="Arimo Bold"/>
                          <a:cs typeface="Arimo Bold"/>
                          <a:sym typeface="Arimo Bold"/>
                        </a:rPr>
                        <a:t>Dons Tabaski &amp; Noël (3 bœufs)</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tc>
                  <a:txBody>
                    <a:bodyPr/>
                    <a:lstStyle/>
                    <a:p>
                      <a:pPr algn="r">
                        <a:lnSpc>
                          <a:spcPts val="1819"/>
                        </a:lnSpc>
                        <a:defRPr/>
                      </a:pPr>
                      <a:r>
                        <a:rPr lang="en-US" sz="1299" b="1">
                          <a:solidFill>
                            <a:srgbClr val="000000"/>
                          </a:solidFill>
                          <a:latin typeface="Garet Bold"/>
                          <a:ea typeface="Garet Bold"/>
                          <a:cs typeface="Garet Bold"/>
                          <a:sym typeface="Garet Bold"/>
                        </a:rPr>
                        <a:t>900 000 F</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extLst>
                  <a:ext uri="{0D108BD9-81ED-4DB2-BD59-A6C34878D82A}">
                    <a16:rowId xmlns:a16="http://schemas.microsoft.com/office/drawing/2014/main" val="10004"/>
                  </a:ext>
                </a:extLst>
              </a:tr>
              <a:tr h="759179">
                <a:tc>
                  <a:txBody>
                    <a:bodyPr/>
                    <a:lstStyle/>
                    <a:p>
                      <a:pPr algn="l">
                        <a:lnSpc>
                          <a:spcPts val="2239"/>
                        </a:lnSpc>
                        <a:defRPr/>
                      </a:pPr>
                      <a:r>
                        <a:rPr lang="en-US" sz="1599" b="1">
                          <a:solidFill>
                            <a:srgbClr val="000000"/>
                          </a:solidFill>
                          <a:latin typeface="Garet Bold"/>
                          <a:ea typeface="Garet Bold"/>
                          <a:cs typeface="Garet Bold"/>
                          <a:sym typeface="Garet Bold"/>
                        </a:rPr>
                        <a:t>TOTAL DES ACTIONS 2025</a:t>
                      </a:r>
                      <a:endParaRPr lang="en-US" sz="110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tc>
                  <a:txBody>
                    <a:bodyPr/>
                    <a:lstStyle/>
                    <a:p>
                      <a:pPr algn="r">
                        <a:lnSpc>
                          <a:spcPts val="2239"/>
                        </a:lnSpc>
                        <a:defRPr/>
                      </a:pPr>
                      <a:r>
                        <a:rPr lang="en-US" sz="1599" b="1" dirty="0" smtClean="0">
                          <a:solidFill>
                            <a:srgbClr val="000000"/>
                          </a:solidFill>
                          <a:latin typeface="Garet Bold"/>
                          <a:ea typeface="Garet Bold"/>
                          <a:cs typeface="Garet Bold"/>
                          <a:sym typeface="Garet Bold"/>
                        </a:rPr>
                        <a:t>35 </a:t>
                      </a:r>
                      <a:r>
                        <a:rPr lang="en-US" sz="1599" b="1" dirty="0">
                          <a:solidFill>
                            <a:srgbClr val="000000"/>
                          </a:solidFill>
                          <a:latin typeface="Garet Bold"/>
                          <a:ea typeface="Garet Bold"/>
                          <a:cs typeface="Garet Bold"/>
                          <a:sym typeface="Garet Bold"/>
                        </a:rPr>
                        <a:t>900 000 FCFA</a:t>
                      </a:r>
                      <a:endParaRPr lang="en-US" sz="1100" dirty="0"/>
                    </a:p>
                  </a:txBody>
                  <a:tcPr marL="104775" marR="104775" marT="104775" marB="104775"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E5DF1F"/>
                    </a:solidFill>
                  </a:tcPr>
                </a:tc>
                <a:extLst>
                  <a:ext uri="{0D108BD9-81ED-4DB2-BD59-A6C34878D82A}">
                    <a16:rowId xmlns:a16="http://schemas.microsoft.com/office/drawing/2014/main" val="10005"/>
                  </a:ext>
                </a:extLst>
              </a:tr>
            </a:tbl>
          </a:graphicData>
        </a:graphic>
      </p:graphicFrame>
      <p:sp>
        <p:nvSpPr>
          <p:cNvPr id="6" name="TextBox 6"/>
          <p:cNvSpPr txBox="1"/>
          <p:nvPr/>
        </p:nvSpPr>
        <p:spPr>
          <a:xfrm>
            <a:off x="923640" y="7556232"/>
            <a:ext cx="5712720" cy="974626"/>
          </a:xfrm>
          <a:prstGeom prst="rect">
            <a:avLst/>
          </a:prstGeom>
        </p:spPr>
        <p:txBody>
          <a:bodyPr lIns="0" tIns="0" rIns="0" bIns="0" rtlCol="0" anchor="t">
            <a:spAutoFit/>
          </a:bodyPr>
          <a:lstStyle/>
          <a:p>
            <a:pPr marL="0" lvl="0" indent="0" algn="ctr">
              <a:lnSpc>
                <a:spcPts val="3806"/>
              </a:lnSpc>
            </a:pPr>
            <a:r>
              <a:rPr lang="en-US" sz="2200" b="1" dirty="0">
                <a:solidFill>
                  <a:srgbClr val="FFFFFF"/>
                </a:solidFill>
                <a:latin typeface="Garet Bold"/>
                <a:ea typeface="Garet Bold"/>
                <a:cs typeface="Garet Bold"/>
                <a:sym typeface="Garet Bold"/>
              </a:rPr>
              <a:t>Tot</a:t>
            </a:r>
            <a:r>
              <a:rPr lang="en-US" sz="2200" b="1" u="none" strike="noStrike" dirty="0">
                <a:solidFill>
                  <a:srgbClr val="FFFFFF"/>
                </a:solidFill>
                <a:latin typeface="Garet Bold"/>
                <a:ea typeface="Garet Bold"/>
                <a:cs typeface="Garet Bold"/>
                <a:sym typeface="Garet Bold"/>
              </a:rPr>
              <a:t>al </a:t>
            </a:r>
            <a:r>
              <a:rPr lang="en-US" sz="2200" b="1" u="none" strike="noStrike" dirty="0" err="1">
                <a:solidFill>
                  <a:srgbClr val="FFFFFF"/>
                </a:solidFill>
                <a:latin typeface="Garet Bold"/>
                <a:ea typeface="Garet Bold"/>
                <a:cs typeface="Garet Bold"/>
                <a:sym typeface="Garet Bold"/>
              </a:rPr>
              <a:t>général</a:t>
            </a:r>
            <a:r>
              <a:rPr lang="en-US" sz="2200" b="1" u="none" strike="noStrike" dirty="0">
                <a:solidFill>
                  <a:srgbClr val="FFFFFF"/>
                </a:solidFill>
                <a:latin typeface="Garet Bold"/>
                <a:ea typeface="Garet Bold"/>
                <a:cs typeface="Garet Bold"/>
                <a:sym typeface="Garet Bold"/>
              </a:rPr>
              <a:t> des engagements 2025 : </a:t>
            </a:r>
            <a:r>
              <a:rPr lang="en-US" sz="2200" b="1" dirty="0" smtClean="0">
                <a:solidFill>
                  <a:srgbClr val="FFFFFF"/>
                </a:solidFill>
                <a:latin typeface="Garet Bold"/>
                <a:ea typeface="Garet Bold"/>
                <a:cs typeface="Garet Bold"/>
                <a:sym typeface="Garet Bold"/>
              </a:rPr>
              <a:t>35</a:t>
            </a:r>
            <a:r>
              <a:rPr lang="en-US" sz="2200" b="1" u="none" strike="noStrike" dirty="0" smtClean="0">
                <a:solidFill>
                  <a:srgbClr val="FFFFFF"/>
                </a:solidFill>
                <a:latin typeface="Garet Bold"/>
                <a:ea typeface="Garet Bold"/>
                <a:cs typeface="Garet Bold"/>
                <a:sym typeface="Garet Bold"/>
              </a:rPr>
              <a:t> </a:t>
            </a:r>
            <a:r>
              <a:rPr lang="en-US" sz="2200" b="1" u="none" strike="noStrike" dirty="0">
                <a:solidFill>
                  <a:srgbClr val="FFFFFF"/>
                </a:solidFill>
                <a:latin typeface="Garet Bold"/>
                <a:ea typeface="Garet Bold"/>
                <a:cs typeface="Garet Bold"/>
                <a:sym typeface="Garet Bold"/>
              </a:rPr>
              <a:t>900 000 FCFA</a:t>
            </a:r>
          </a:p>
        </p:txBody>
      </p:sp>
      <p:sp>
        <p:nvSpPr>
          <p:cNvPr id="7" name="TextBox 7"/>
          <p:cNvSpPr txBox="1"/>
          <p:nvPr/>
        </p:nvSpPr>
        <p:spPr>
          <a:xfrm>
            <a:off x="756000" y="775050"/>
            <a:ext cx="6048000" cy="313690"/>
          </a:xfrm>
          <a:prstGeom prst="rect">
            <a:avLst/>
          </a:prstGeom>
        </p:spPr>
        <p:txBody>
          <a:bodyPr lIns="0" tIns="0" rIns="0" bIns="0" rtlCol="0" anchor="t">
            <a:spAutoFit/>
          </a:bodyPr>
          <a:lstStyle/>
          <a:p>
            <a:pPr marL="0" lvl="0" indent="0" algn="l">
              <a:lnSpc>
                <a:spcPts val="2419"/>
              </a:lnSpc>
              <a:spcBef>
                <a:spcPct val="0"/>
              </a:spcBef>
            </a:pPr>
            <a:r>
              <a:rPr lang="en-US" sz="2199" b="1" u="none" strike="noStrike">
                <a:solidFill>
                  <a:srgbClr val="167F12"/>
                </a:solidFill>
                <a:latin typeface="Garet Ultra-Bold"/>
                <a:ea typeface="Garet Ultra-Bold"/>
                <a:cs typeface="Garet Ultra-Bold"/>
                <a:sym typeface="Garet Ultra-Bold"/>
              </a:rPr>
              <a:t>NOS CHIFFRES CLÉS</a:t>
            </a:r>
          </a:p>
        </p:txBody>
      </p:sp>
      <p:sp>
        <p:nvSpPr>
          <p:cNvPr id="8" name="Freeform 8"/>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2"/>
            <a:stretch>
              <a:fillRect l="-12239" t="-11900" r="-10490" b="-21684"/>
            </a:stretch>
          </a:blipFill>
        </p:spPr>
      </p:sp>
      <p:sp>
        <p:nvSpPr>
          <p:cNvPr id="9" name="TextBox 9"/>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377" y="3970264"/>
            <a:ext cx="7838755" cy="1606445"/>
          </a:xfrm>
          <a:custGeom>
            <a:avLst/>
            <a:gdLst/>
            <a:ahLst/>
            <a:cxnLst/>
            <a:rect l="l" t="t" r="r" b="b"/>
            <a:pathLst>
              <a:path w="7838755" h="1606445">
                <a:moveTo>
                  <a:pt x="0" y="0"/>
                </a:moveTo>
                <a:lnTo>
                  <a:pt x="7838754" y="0"/>
                </a:lnTo>
                <a:lnTo>
                  <a:pt x="7838754" y="1606444"/>
                </a:lnTo>
                <a:lnTo>
                  <a:pt x="0" y="1606444"/>
                </a:lnTo>
                <a:lnTo>
                  <a:pt x="0" y="0"/>
                </a:lnTo>
                <a:close/>
              </a:path>
            </a:pathLst>
          </a:custGeom>
          <a:blipFill>
            <a:blip r:embed="rId2"/>
            <a:stretch>
              <a:fillRect t="-132761" b="-132761"/>
            </a:stretch>
          </a:blipFill>
        </p:spPr>
      </p:sp>
      <p:sp>
        <p:nvSpPr>
          <p:cNvPr id="3" name="TextBox 3"/>
          <p:cNvSpPr txBox="1"/>
          <p:nvPr/>
        </p:nvSpPr>
        <p:spPr>
          <a:xfrm>
            <a:off x="756000" y="2151214"/>
            <a:ext cx="5618882" cy="1664969"/>
          </a:xfrm>
          <a:prstGeom prst="rect">
            <a:avLst/>
          </a:prstGeom>
        </p:spPr>
        <p:txBody>
          <a:bodyPr lIns="0" tIns="0" rIns="0" bIns="0" rtlCol="0" anchor="t">
            <a:spAutoFit/>
          </a:bodyPr>
          <a:lstStyle/>
          <a:p>
            <a:pPr marL="259085" lvl="1" indent="-129542" algn="l">
              <a:lnSpc>
                <a:spcPts val="1680"/>
              </a:lnSpc>
              <a:buFont typeface="Arial"/>
              <a:buChar char="•"/>
            </a:pPr>
            <a:r>
              <a:rPr lang="en-US" sz="1200">
                <a:solidFill>
                  <a:srgbClr val="000000"/>
                </a:solidFill>
                <a:latin typeface="Garet"/>
                <a:ea typeface="Garet"/>
                <a:cs typeface="Garet"/>
                <a:sym typeface="Garet"/>
              </a:rPr>
              <a:t>Plu</a:t>
            </a:r>
            <a:r>
              <a:rPr lang="en-US" sz="1200" u="none" strike="noStrike">
                <a:solidFill>
                  <a:srgbClr val="000000"/>
                </a:solidFill>
                <a:latin typeface="Garet"/>
                <a:ea typeface="Garet"/>
                <a:cs typeface="Garet"/>
                <a:sym typeface="Garet"/>
              </a:rPr>
              <a:t>s de 1 000 producteurs agricoles au Nord de la Côte d’Ivoire</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Femmes bénéficiaires du programme piscicole à Toumodi</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Producteurs maraîchers de Dubréka</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Étudiants et encadreurs de l’ENAE de Bofa</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Familles vulnérables appuyées durant Ramadan, Tabaski et Noël</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Communauté de Man à travers la Mosquée de la Gare</a:t>
            </a:r>
          </a:p>
          <a:p>
            <a:pPr algn="l">
              <a:lnSpc>
                <a:spcPts val="1680"/>
              </a:lnSpc>
            </a:pPr>
            <a:endParaRPr lang="en-US" sz="1200" u="none" strike="noStrike">
              <a:solidFill>
                <a:srgbClr val="000000"/>
              </a:solidFill>
              <a:latin typeface="Garet"/>
              <a:ea typeface="Garet"/>
              <a:cs typeface="Garet"/>
              <a:sym typeface="Garet"/>
            </a:endParaRPr>
          </a:p>
          <a:p>
            <a:pPr algn="l">
              <a:lnSpc>
                <a:spcPts val="1680"/>
              </a:lnSpc>
            </a:pPr>
            <a:r>
              <a:rPr lang="en-US" sz="1200" b="1" u="none" strike="noStrike">
                <a:solidFill>
                  <a:srgbClr val="000000"/>
                </a:solidFill>
                <a:latin typeface="Garet Bold"/>
                <a:ea typeface="Garet Bold"/>
                <a:cs typeface="Garet Bold"/>
                <a:sym typeface="Garet Bold"/>
              </a:rPr>
              <a:t>📌 Bénéficiaires directs et indirects estimés : plus de 5 000 personnes</a:t>
            </a:r>
          </a:p>
        </p:txBody>
      </p:sp>
      <p:sp>
        <p:nvSpPr>
          <p:cNvPr id="4" name="TextBox 4"/>
          <p:cNvSpPr txBox="1"/>
          <p:nvPr/>
        </p:nvSpPr>
        <p:spPr>
          <a:xfrm>
            <a:off x="1977222" y="1786256"/>
            <a:ext cx="3605556" cy="240665"/>
          </a:xfrm>
          <a:prstGeom prst="rect">
            <a:avLst/>
          </a:prstGeom>
        </p:spPr>
        <p:txBody>
          <a:bodyPr lIns="0" tIns="0" rIns="0" bIns="0" rtlCol="0" anchor="t">
            <a:spAutoFit/>
          </a:bodyPr>
          <a:lstStyle/>
          <a:p>
            <a:pPr marL="0" lvl="0" indent="0" algn="ctr">
              <a:lnSpc>
                <a:spcPts val="1960"/>
              </a:lnSpc>
            </a:pPr>
            <a:r>
              <a:rPr lang="en-US" sz="1400" b="1">
                <a:solidFill>
                  <a:srgbClr val="3D4F2B"/>
                </a:solidFill>
                <a:latin typeface="Garet Ultra-Bold"/>
                <a:ea typeface="Garet Ultra-Bold"/>
                <a:cs typeface="Garet Ultra-Bold"/>
                <a:sym typeface="Garet Ultra-Bold"/>
              </a:rPr>
              <a:t>BÉNÉFICIAIRES DIRECTS </a:t>
            </a:r>
          </a:p>
        </p:txBody>
      </p:sp>
      <p:sp>
        <p:nvSpPr>
          <p:cNvPr id="5" name="TextBox 5"/>
          <p:cNvSpPr txBox="1"/>
          <p:nvPr/>
        </p:nvSpPr>
        <p:spPr>
          <a:xfrm>
            <a:off x="756000" y="775050"/>
            <a:ext cx="6048000" cy="618490"/>
          </a:xfrm>
          <a:prstGeom prst="rect">
            <a:avLst/>
          </a:prstGeom>
        </p:spPr>
        <p:txBody>
          <a:bodyPr lIns="0" tIns="0" rIns="0" bIns="0" rtlCol="0" anchor="t">
            <a:spAutoFit/>
          </a:bodyPr>
          <a:lstStyle/>
          <a:p>
            <a:pPr marL="0" lvl="0" indent="0" algn="l">
              <a:lnSpc>
                <a:spcPts val="2419"/>
              </a:lnSpc>
              <a:spcBef>
                <a:spcPct val="0"/>
              </a:spcBef>
            </a:pPr>
            <a:r>
              <a:rPr lang="en-US" sz="2199" b="1">
                <a:solidFill>
                  <a:srgbClr val="167F12"/>
                </a:solidFill>
                <a:latin typeface="Garet Ultra-Bold"/>
                <a:ea typeface="Garet Ultra-Bold"/>
                <a:cs typeface="Garet Ultra-Bold"/>
                <a:sym typeface="Garet Ultra-Bold"/>
              </a:rPr>
              <a:t>IMPACT GLOBAL ET I</a:t>
            </a:r>
            <a:r>
              <a:rPr lang="en-US" sz="2199" b="1" u="none" strike="noStrike">
                <a:solidFill>
                  <a:srgbClr val="167F12"/>
                </a:solidFill>
                <a:latin typeface="Garet Ultra-Bold"/>
                <a:ea typeface="Garet Ultra-Bold"/>
                <a:cs typeface="Garet Ultra-Bold"/>
                <a:sym typeface="Garet Ultra-Bold"/>
              </a:rPr>
              <a:t>NDICATEURS DE PERFORMANCE</a:t>
            </a:r>
          </a:p>
        </p:txBody>
      </p:sp>
      <p:sp>
        <p:nvSpPr>
          <p:cNvPr id="6" name="TextBox 6"/>
          <p:cNvSpPr txBox="1"/>
          <p:nvPr/>
        </p:nvSpPr>
        <p:spPr>
          <a:xfrm>
            <a:off x="756000" y="6207898"/>
            <a:ext cx="5618882" cy="1245869"/>
          </a:xfrm>
          <a:prstGeom prst="rect">
            <a:avLst/>
          </a:prstGeom>
        </p:spPr>
        <p:txBody>
          <a:bodyPr lIns="0" tIns="0" rIns="0" bIns="0" rtlCol="0" anchor="t">
            <a:spAutoFit/>
          </a:bodyPr>
          <a:lstStyle/>
          <a:p>
            <a:pPr marL="259085" lvl="1" indent="-129542" algn="l">
              <a:lnSpc>
                <a:spcPts val="1680"/>
              </a:lnSpc>
              <a:buFont typeface="Arial"/>
              <a:buChar char="•"/>
            </a:pPr>
            <a:r>
              <a:rPr lang="en-US" sz="1200">
                <a:solidFill>
                  <a:srgbClr val="000000"/>
                </a:solidFill>
                <a:latin typeface="Garet"/>
                <a:ea typeface="Garet"/>
                <a:cs typeface="Garet"/>
                <a:sym typeface="Garet"/>
              </a:rPr>
              <a:t>amélioration</a:t>
            </a:r>
            <a:r>
              <a:rPr lang="en-US" sz="1200" u="none" strike="noStrike">
                <a:solidFill>
                  <a:srgbClr val="000000"/>
                </a:solidFill>
                <a:latin typeface="Garet"/>
                <a:ea typeface="Garet"/>
                <a:cs typeface="Garet"/>
                <a:sym typeface="Garet"/>
              </a:rPr>
              <a:t> des rendements agricoles,</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réduction de la précarité alimentaire,</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renforcement du tissu social,</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soutien aux institutions locales,</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développement de l’économie rurale féminine,</a:t>
            </a:r>
          </a:p>
          <a:p>
            <a:pPr marL="259085" lvl="1" indent="-129542" algn="l">
              <a:lnSpc>
                <a:spcPts val="1680"/>
              </a:lnSpc>
              <a:buFont typeface="Arial"/>
              <a:buChar char="•"/>
            </a:pPr>
            <a:r>
              <a:rPr lang="en-US" sz="1200" u="none" strike="noStrike">
                <a:solidFill>
                  <a:srgbClr val="000000"/>
                </a:solidFill>
                <a:latin typeface="Garet"/>
                <a:ea typeface="Garet"/>
                <a:cs typeface="Garet"/>
                <a:sym typeface="Garet"/>
              </a:rPr>
              <a:t>expansion du champ d’action à l’international.</a:t>
            </a:r>
          </a:p>
        </p:txBody>
      </p:sp>
      <p:sp>
        <p:nvSpPr>
          <p:cNvPr id="7" name="TextBox 7"/>
          <p:cNvSpPr txBox="1"/>
          <p:nvPr/>
        </p:nvSpPr>
        <p:spPr>
          <a:xfrm>
            <a:off x="1762663" y="5767208"/>
            <a:ext cx="3605556" cy="240665"/>
          </a:xfrm>
          <a:prstGeom prst="rect">
            <a:avLst/>
          </a:prstGeom>
        </p:spPr>
        <p:txBody>
          <a:bodyPr lIns="0" tIns="0" rIns="0" bIns="0" rtlCol="0" anchor="t">
            <a:spAutoFit/>
          </a:bodyPr>
          <a:lstStyle/>
          <a:p>
            <a:pPr marL="0" lvl="0" indent="0" algn="ctr">
              <a:lnSpc>
                <a:spcPts val="1960"/>
              </a:lnSpc>
            </a:pPr>
            <a:r>
              <a:rPr lang="en-US" sz="1400" b="1">
                <a:solidFill>
                  <a:srgbClr val="3D4F2B"/>
                </a:solidFill>
                <a:latin typeface="Garet Ultra-Bold"/>
                <a:ea typeface="Garet Ultra-Bold"/>
                <a:cs typeface="Garet Ultra-Bold"/>
                <a:sym typeface="Garet Ultra-Bold"/>
              </a:rPr>
              <a:t>RÉSULTATS STRATÉGIQUES</a:t>
            </a:r>
          </a:p>
        </p:txBody>
      </p:sp>
      <p:sp>
        <p:nvSpPr>
          <p:cNvPr id="8" name="Freeform 8"/>
          <p:cNvSpPr/>
          <p:nvPr/>
        </p:nvSpPr>
        <p:spPr>
          <a:xfrm>
            <a:off x="-139377" y="7730461"/>
            <a:ext cx="7838755" cy="1606445"/>
          </a:xfrm>
          <a:custGeom>
            <a:avLst/>
            <a:gdLst/>
            <a:ahLst/>
            <a:cxnLst/>
            <a:rect l="l" t="t" r="r" b="b"/>
            <a:pathLst>
              <a:path w="7838755" h="1606445">
                <a:moveTo>
                  <a:pt x="0" y="0"/>
                </a:moveTo>
                <a:lnTo>
                  <a:pt x="7838754" y="0"/>
                </a:lnTo>
                <a:lnTo>
                  <a:pt x="7838754" y="1606445"/>
                </a:lnTo>
                <a:lnTo>
                  <a:pt x="0" y="1606445"/>
                </a:lnTo>
                <a:lnTo>
                  <a:pt x="0" y="0"/>
                </a:lnTo>
                <a:close/>
              </a:path>
            </a:pathLst>
          </a:custGeom>
          <a:blipFill>
            <a:blip r:embed="rId3"/>
            <a:stretch>
              <a:fillRect t="-132761" b="-132761"/>
            </a:stretch>
          </a:blipFill>
        </p:spPr>
      </p:sp>
      <p:sp>
        <p:nvSpPr>
          <p:cNvPr id="9" name="Freeform 9"/>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4"/>
            <a:stretch>
              <a:fillRect l="-12239" t="-11900" r="-10490" b="-21684"/>
            </a:stretch>
          </a:blipFill>
        </p:spPr>
      </p:sp>
      <p:sp>
        <p:nvSpPr>
          <p:cNvPr id="10" name="TextBox 10"/>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2000" y="1570990"/>
            <a:ext cx="1956000" cy="7548734"/>
          </a:xfrm>
          <a:custGeom>
            <a:avLst/>
            <a:gdLst/>
            <a:ahLst/>
            <a:cxnLst/>
            <a:rect l="l" t="t" r="r" b="b"/>
            <a:pathLst>
              <a:path w="1956000" h="7548734">
                <a:moveTo>
                  <a:pt x="0" y="0"/>
                </a:moveTo>
                <a:lnTo>
                  <a:pt x="1956000" y="0"/>
                </a:lnTo>
                <a:lnTo>
                  <a:pt x="1956000" y="7548734"/>
                </a:lnTo>
                <a:lnTo>
                  <a:pt x="0" y="7548734"/>
                </a:lnTo>
                <a:lnTo>
                  <a:pt x="0" y="0"/>
                </a:lnTo>
                <a:close/>
              </a:path>
            </a:pathLst>
          </a:custGeom>
          <a:blipFill>
            <a:blip r:embed="rId2"/>
            <a:stretch>
              <a:fillRect l="-94547" r="-94547"/>
            </a:stretch>
          </a:blipFill>
        </p:spPr>
      </p:sp>
      <p:sp>
        <p:nvSpPr>
          <p:cNvPr id="3" name="AutoShape 3"/>
          <p:cNvSpPr/>
          <p:nvPr/>
        </p:nvSpPr>
        <p:spPr>
          <a:xfrm flipV="1">
            <a:off x="2038402" y="2757036"/>
            <a:ext cx="0" cy="5282128"/>
          </a:xfrm>
          <a:prstGeom prst="line">
            <a:avLst/>
          </a:prstGeom>
          <a:ln w="9525" cap="flat">
            <a:solidFill>
              <a:srgbClr val="FBCC0A"/>
            </a:solidFill>
            <a:prstDash val="solid"/>
            <a:headEnd type="none" w="sm" len="sm"/>
            <a:tailEnd type="none" w="sm" len="sm"/>
          </a:ln>
        </p:spPr>
      </p:sp>
      <p:grpSp>
        <p:nvGrpSpPr>
          <p:cNvPr id="4" name="Group 4"/>
          <p:cNvGrpSpPr/>
          <p:nvPr/>
        </p:nvGrpSpPr>
        <p:grpSpPr>
          <a:xfrm>
            <a:off x="1960411" y="7173302"/>
            <a:ext cx="149606" cy="149606"/>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C0A"/>
            </a:solidFill>
          </p:spPr>
        </p:sp>
        <p:sp>
          <p:nvSpPr>
            <p:cNvPr id="6" name="TextBox 6"/>
            <p:cNvSpPr txBox="1"/>
            <p:nvPr/>
          </p:nvSpPr>
          <p:spPr>
            <a:xfrm>
              <a:off x="76200" y="95250"/>
              <a:ext cx="660400" cy="641350"/>
            </a:xfrm>
            <a:prstGeom prst="rect">
              <a:avLst/>
            </a:prstGeom>
          </p:spPr>
          <p:txBody>
            <a:bodyPr lIns="50800" tIns="50800" rIns="50800" bIns="50800" rtlCol="0" anchor="ctr"/>
            <a:lstStyle/>
            <a:p>
              <a:pPr algn="ctr">
                <a:lnSpc>
                  <a:spcPts val="1214"/>
                </a:lnSpc>
              </a:pPr>
              <a:endParaRPr/>
            </a:p>
          </p:txBody>
        </p:sp>
      </p:grpSp>
      <p:sp>
        <p:nvSpPr>
          <p:cNvPr id="7" name="TextBox 7"/>
          <p:cNvSpPr txBox="1"/>
          <p:nvPr/>
        </p:nvSpPr>
        <p:spPr>
          <a:xfrm>
            <a:off x="2389214" y="7382300"/>
            <a:ext cx="4272000" cy="4076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Organisation d’un gala de charité pour receuillir des fonds pour constuire une maison des associations</a:t>
            </a:r>
          </a:p>
        </p:txBody>
      </p:sp>
      <p:sp>
        <p:nvSpPr>
          <p:cNvPr id="8" name="TextBox 8"/>
          <p:cNvSpPr txBox="1"/>
          <p:nvPr/>
        </p:nvSpPr>
        <p:spPr>
          <a:xfrm>
            <a:off x="2389214" y="7114046"/>
            <a:ext cx="4272000" cy="240665"/>
          </a:xfrm>
          <a:prstGeom prst="rect">
            <a:avLst/>
          </a:prstGeom>
        </p:spPr>
        <p:txBody>
          <a:bodyPr lIns="0" tIns="0" rIns="0" bIns="0" rtlCol="0" anchor="t">
            <a:spAutoFit/>
          </a:bodyPr>
          <a:lstStyle/>
          <a:p>
            <a:pPr marL="0" lvl="0" indent="0" algn="l">
              <a:lnSpc>
                <a:spcPts val="1960"/>
              </a:lnSpc>
              <a:spcBef>
                <a:spcPct val="0"/>
              </a:spcBef>
            </a:pPr>
            <a:r>
              <a:rPr lang="en-US" sz="1400" b="1">
                <a:solidFill>
                  <a:srgbClr val="167F12"/>
                </a:solidFill>
                <a:latin typeface="Garet Ultra-Bold"/>
                <a:ea typeface="Garet Ultra-Bold"/>
                <a:cs typeface="Garet Ultra-Bold"/>
                <a:sym typeface="Garet Ultra-Bold"/>
              </a:rPr>
              <a:t>GALA DE CHARITÉ</a:t>
            </a:r>
          </a:p>
        </p:txBody>
      </p:sp>
      <p:grpSp>
        <p:nvGrpSpPr>
          <p:cNvPr id="9" name="Group 9"/>
          <p:cNvGrpSpPr/>
          <p:nvPr/>
        </p:nvGrpSpPr>
        <p:grpSpPr>
          <a:xfrm>
            <a:off x="1960411" y="6182068"/>
            <a:ext cx="149606" cy="14960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C0A"/>
            </a:solidFill>
          </p:spPr>
        </p:sp>
        <p:sp>
          <p:nvSpPr>
            <p:cNvPr id="11" name="TextBox 11"/>
            <p:cNvSpPr txBox="1"/>
            <p:nvPr/>
          </p:nvSpPr>
          <p:spPr>
            <a:xfrm>
              <a:off x="76200" y="95250"/>
              <a:ext cx="660400" cy="641350"/>
            </a:xfrm>
            <a:prstGeom prst="rect">
              <a:avLst/>
            </a:prstGeom>
          </p:spPr>
          <p:txBody>
            <a:bodyPr lIns="50800" tIns="50800" rIns="50800" bIns="50800" rtlCol="0" anchor="ctr"/>
            <a:lstStyle/>
            <a:p>
              <a:pPr algn="ctr">
                <a:lnSpc>
                  <a:spcPts val="1214"/>
                </a:lnSpc>
              </a:pPr>
              <a:endParaRPr/>
            </a:p>
          </p:txBody>
        </p:sp>
      </p:grpSp>
      <p:sp>
        <p:nvSpPr>
          <p:cNvPr id="12" name="TextBox 12"/>
          <p:cNvSpPr txBox="1"/>
          <p:nvPr/>
        </p:nvSpPr>
        <p:spPr>
          <a:xfrm>
            <a:off x="2392402" y="6392052"/>
            <a:ext cx="4272000" cy="4076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Organisation des festivités pour celébrer les 10 ans d’existence et d’actions de la fondation</a:t>
            </a:r>
          </a:p>
        </p:txBody>
      </p:sp>
      <p:sp>
        <p:nvSpPr>
          <p:cNvPr id="13" name="TextBox 13"/>
          <p:cNvSpPr txBox="1"/>
          <p:nvPr/>
        </p:nvSpPr>
        <p:spPr>
          <a:xfrm>
            <a:off x="2389214" y="6122812"/>
            <a:ext cx="4272000" cy="240665"/>
          </a:xfrm>
          <a:prstGeom prst="rect">
            <a:avLst/>
          </a:prstGeom>
        </p:spPr>
        <p:txBody>
          <a:bodyPr lIns="0" tIns="0" rIns="0" bIns="0" rtlCol="0" anchor="t">
            <a:spAutoFit/>
          </a:bodyPr>
          <a:lstStyle/>
          <a:p>
            <a:pPr marL="0" lvl="0" indent="0" algn="l">
              <a:lnSpc>
                <a:spcPts val="1960"/>
              </a:lnSpc>
              <a:spcBef>
                <a:spcPct val="0"/>
              </a:spcBef>
            </a:pPr>
            <a:r>
              <a:rPr lang="en-US" sz="1400" b="1">
                <a:solidFill>
                  <a:srgbClr val="167F12"/>
                </a:solidFill>
                <a:latin typeface="Garet Ultra-Bold"/>
                <a:ea typeface="Garet Ultra-Bold"/>
                <a:cs typeface="Garet Ultra-Bold"/>
                <a:sym typeface="Garet Ultra-Bold"/>
              </a:rPr>
              <a:t>FESTIVITÉ DES 10 ANS D’EXISTENCE</a:t>
            </a:r>
          </a:p>
        </p:txBody>
      </p:sp>
      <p:grpSp>
        <p:nvGrpSpPr>
          <p:cNvPr id="14" name="Group 14"/>
          <p:cNvGrpSpPr/>
          <p:nvPr/>
        </p:nvGrpSpPr>
        <p:grpSpPr>
          <a:xfrm>
            <a:off x="1966786" y="5401505"/>
            <a:ext cx="149606" cy="14960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C0A"/>
            </a:solidFill>
          </p:spPr>
        </p:sp>
        <p:sp>
          <p:nvSpPr>
            <p:cNvPr id="16" name="TextBox 16"/>
            <p:cNvSpPr txBox="1"/>
            <p:nvPr/>
          </p:nvSpPr>
          <p:spPr>
            <a:xfrm>
              <a:off x="76200" y="95250"/>
              <a:ext cx="660400" cy="641350"/>
            </a:xfrm>
            <a:prstGeom prst="rect">
              <a:avLst/>
            </a:prstGeom>
          </p:spPr>
          <p:txBody>
            <a:bodyPr lIns="50800" tIns="50800" rIns="50800" bIns="50800" rtlCol="0" anchor="ctr"/>
            <a:lstStyle/>
            <a:p>
              <a:pPr algn="ctr">
                <a:lnSpc>
                  <a:spcPts val="1214"/>
                </a:lnSpc>
              </a:pPr>
              <a:endParaRPr/>
            </a:p>
          </p:txBody>
        </p:sp>
      </p:grpSp>
      <p:sp>
        <p:nvSpPr>
          <p:cNvPr id="17" name="TextBox 17"/>
          <p:cNvSpPr txBox="1"/>
          <p:nvPr/>
        </p:nvSpPr>
        <p:spPr>
          <a:xfrm>
            <a:off x="2395589" y="5610368"/>
            <a:ext cx="4272000" cy="19811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Une révue de presse</a:t>
            </a:r>
          </a:p>
        </p:txBody>
      </p:sp>
      <p:sp>
        <p:nvSpPr>
          <p:cNvPr id="18" name="TextBox 18"/>
          <p:cNvSpPr txBox="1"/>
          <p:nvPr/>
        </p:nvSpPr>
        <p:spPr>
          <a:xfrm>
            <a:off x="2395589" y="5342249"/>
            <a:ext cx="4272000" cy="240665"/>
          </a:xfrm>
          <a:prstGeom prst="rect">
            <a:avLst/>
          </a:prstGeom>
        </p:spPr>
        <p:txBody>
          <a:bodyPr lIns="0" tIns="0" rIns="0" bIns="0" rtlCol="0" anchor="t">
            <a:spAutoFit/>
          </a:bodyPr>
          <a:lstStyle/>
          <a:p>
            <a:pPr marL="0" lvl="0" indent="0" algn="l">
              <a:lnSpc>
                <a:spcPts val="1960"/>
              </a:lnSpc>
              <a:spcBef>
                <a:spcPct val="0"/>
              </a:spcBef>
            </a:pPr>
            <a:r>
              <a:rPr lang="en-US" sz="1400" b="1">
                <a:solidFill>
                  <a:srgbClr val="167F12"/>
                </a:solidFill>
                <a:latin typeface="Garet Ultra-Bold"/>
                <a:ea typeface="Garet Ultra-Bold"/>
                <a:cs typeface="Garet Ultra-Bold"/>
                <a:sym typeface="Garet Ultra-Bold"/>
              </a:rPr>
              <a:t>IMPACT </a:t>
            </a:r>
          </a:p>
        </p:txBody>
      </p:sp>
      <p:grpSp>
        <p:nvGrpSpPr>
          <p:cNvPr id="19" name="Group 19"/>
          <p:cNvGrpSpPr/>
          <p:nvPr/>
        </p:nvGrpSpPr>
        <p:grpSpPr>
          <a:xfrm>
            <a:off x="1963598" y="4700739"/>
            <a:ext cx="149606" cy="14960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C0A"/>
            </a:solidFill>
          </p:spPr>
        </p:sp>
        <p:sp>
          <p:nvSpPr>
            <p:cNvPr id="21" name="TextBox 21"/>
            <p:cNvSpPr txBox="1"/>
            <p:nvPr/>
          </p:nvSpPr>
          <p:spPr>
            <a:xfrm>
              <a:off x="76200" y="95250"/>
              <a:ext cx="660400" cy="641350"/>
            </a:xfrm>
            <a:prstGeom prst="rect">
              <a:avLst/>
            </a:prstGeom>
          </p:spPr>
          <p:txBody>
            <a:bodyPr lIns="50800" tIns="50800" rIns="50800" bIns="50800" rtlCol="0" anchor="ctr"/>
            <a:lstStyle/>
            <a:p>
              <a:pPr algn="ctr">
                <a:lnSpc>
                  <a:spcPts val="1214"/>
                </a:lnSpc>
              </a:pPr>
              <a:endParaRPr/>
            </a:p>
          </p:txBody>
        </p:sp>
      </p:grpSp>
      <p:sp>
        <p:nvSpPr>
          <p:cNvPr id="22" name="TextBox 22"/>
          <p:cNvSpPr txBox="1"/>
          <p:nvPr/>
        </p:nvSpPr>
        <p:spPr>
          <a:xfrm>
            <a:off x="2392402" y="4909601"/>
            <a:ext cx="4272000" cy="19811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Lancer un podcast pour informer, cultiver</a:t>
            </a:r>
          </a:p>
        </p:txBody>
      </p:sp>
      <p:sp>
        <p:nvSpPr>
          <p:cNvPr id="23" name="TextBox 23"/>
          <p:cNvSpPr txBox="1"/>
          <p:nvPr/>
        </p:nvSpPr>
        <p:spPr>
          <a:xfrm>
            <a:off x="2392402" y="4641482"/>
            <a:ext cx="4272000" cy="240665"/>
          </a:xfrm>
          <a:prstGeom prst="rect">
            <a:avLst/>
          </a:prstGeom>
        </p:spPr>
        <p:txBody>
          <a:bodyPr lIns="0" tIns="0" rIns="0" bIns="0" rtlCol="0" anchor="t">
            <a:spAutoFit/>
          </a:bodyPr>
          <a:lstStyle/>
          <a:p>
            <a:pPr marL="0" lvl="0" indent="0" algn="l">
              <a:lnSpc>
                <a:spcPts val="1960"/>
              </a:lnSpc>
              <a:spcBef>
                <a:spcPct val="0"/>
              </a:spcBef>
            </a:pPr>
            <a:r>
              <a:rPr lang="en-US" sz="1400" b="1">
                <a:solidFill>
                  <a:srgbClr val="167F12"/>
                </a:solidFill>
                <a:latin typeface="Garet Ultra-Bold"/>
                <a:ea typeface="Garet Ultra-Bold"/>
                <a:cs typeface="Garet Ultra-Bold"/>
                <a:sym typeface="Garet Ultra-Bold"/>
              </a:rPr>
              <a:t>PODCAST </a:t>
            </a:r>
          </a:p>
        </p:txBody>
      </p:sp>
      <p:grpSp>
        <p:nvGrpSpPr>
          <p:cNvPr id="24" name="Group 24"/>
          <p:cNvGrpSpPr/>
          <p:nvPr/>
        </p:nvGrpSpPr>
        <p:grpSpPr>
          <a:xfrm>
            <a:off x="1966786" y="3758250"/>
            <a:ext cx="149606" cy="14960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C0A"/>
            </a:solidFill>
          </p:spPr>
        </p:sp>
        <p:sp>
          <p:nvSpPr>
            <p:cNvPr id="26" name="TextBox 26"/>
            <p:cNvSpPr txBox="1"/>
            <p:nvPr/>
          </p:nvSpPr>
          <p:spPr>
            <a:xfrm>
              <a:off x="76200" y="95250"/>
              <a:ext cx="660400" cy="641350"/>
            </a:xfrm>
            <a:prstGeom prst="rect">
              <a:avLst/>
            </a:prstGeom>
          </p:spPr>
          <p:txBody>
            <a:bodyPr lIns="50800" tIns="50800" rIns="50800" bIns="50800" rtlCol="0" anchor="ctr"/>
            <a:lstStyle/>
            <a:p>
              <a:pPr algn="ctr">
                <a:lnSpc>
                  <a:spcPts val="1214"/>
                </a:lnSpc>
              </a:pPr>
              <a:endParaRPr/>
            </a:p>
          </p:txBody>
        </p:sp>
      </p:grpSp>
      <p:sp>
        <p:nvSpPr>
          <p:cNvPr id="27" name="TextBox 27"/>
          <p:cNvSpPr txBox="1"/>
          <p:nvPr/>
        </p:nvSpPr>
        <p:spPr>
          <a:xfrm>
            <a:off x="2395589" y="3967113"/>
            <a:ext cx="4272000" cy="407669"/>
          </a:xfrm>
          <a:prstGeom prst="rect">
            <a:avLst/>
          </a:prstGeom>
        </p:spPr>
        <p:txBody>
          <a:bodyPr lIns="0" tIns="0" rIns="0" bIns="0" rtlCol="0" anchor="t">
            <a:spAutoFit/>
          </a:bodyPr>
          <a:lstStyle/>
          <a:p>
            <a:pPr algn="l">
              <a:lnSpc>
                <a:spcPts val="1680"/>
              </a:lnSpc>
            </a:pPr>
            <a:r>
              <a:rPr lang="en-US" sz="1200">
                <a:solidFill>
                  <a:srgbClr val="000000"/>
                </a:solidFill>
                <a:latin typeface="Garet"/>
                <a:ea typeface="Garet"/>
                <a:cs typeface="Garet"/>
                <a:sym typeface="Garet"/>
              </a:rPr>
              <a:t>Construire et mettre à disposition des </a:t>
            </a:r>
          </a:p>
          <a:p>
            <a:pPr marL="0" lvl="0" indent="0" algn="l">
              <a:lnSpc>
                <a:spcPts val="1680"/>
              </a:lnSpc>
              <a:spcBef>
                <a:spcPct val="0"/>
              </a:spcBef>
            </a:pPr>
            <a:r>
              <a:rPr lang="en-US" sz="1200">
                <a:solidFill>
                  <a:srgbClr val="000000"/>
                </a:solidFill>
                <a:latin typeface="Garet"/>
                <a:ea typeface="Garet"/>
                <a:cs typeface="Garet"/>
                <a:sym typeface="Garet"/>
              </a:rPr>
              <a:t>populations locaux des tricycle bibliothèque</a:t>
            </a:r>
          </a:p>
        </p:txBody>
      </p:sp>
      <p:sp>
        <p:nvSpPr>
          <p:cNvPr id="28" name="TextBox 28"/>
          <p:cNvSpPr txBox="1"/>
          <p:nvPr/>
        </p:nvSpPr>
        <p:spPr>
          <a:xfrm>
            <a:off x="2395589" y="3698994"/>
            <a:ext cx="4272000" cy="240665"/>
          </a:xfrm>
          <a:prstGeom prst="rect">
            <a:avLst/>
          </a:prstGeom>
        </p:spPr>
        <p:txBody>
          <a:bodyPr lIns="0" tIns="0" rIns="0" bIns="0" rtlCol="0" anchor="t">
            <a:spAutoFit/>
          </a:bodyPr>
          <a:lstStyle/>
          <a:p>
            <a:pPr marL="0" lvl="0" indent="0" algn="l">
              <a:lnSpc>
                <a:spcPts val="1960"/>
              </a:lnSpc>
              <a:spcBef>
                <a:spcPct val="0"/>
              </a:spcBef>
            </a:pPr>
            <a:r>
              <a:rPr lang="en-US" sz="1400" b="1">
                <a:solidFill>
                  <a:srgbClr val="167F12"/>
                </a:solidFill>
                <a:latin typeface="Garet Ultra-Bold"/>
                <a:ea typeface="Garet Ultra-Bold"/>
                <a:cs typeface="Garet Ultra-Bold"/>
                <a:sym typeface="Garet Ultra-Bold"/>
              </a:rPr>
              <a:t>TRICYCLE BIBLIOTHÉQUE</a:t>
            </a:r>
          </a:p>
        </p:txBody>
      </p:sp>
      <p:grpSp>
        <p:nvGrpSpPr>
          <p:cNvPr id="29" name="Group 29"/>
          <p:cNvGrpSpPr/>
          <p:nvPr/>
        </p:nvGrpSpPr>
        <p:grpSpPr>
          <a:xfrm>
            <a:off x="1966786" y="2882258"/>
            <a:ext cx="149606" cy="14960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C0A"/>
            </a:solidFill>
          </p:spPr>
        </p:sp>
        <p:sp>
          <p:nvSpPr>
            <p:cNvPr id="31" name="TextBox 31"/>
            <p:cNvSpPr txBox="1"/>
            <p:nvPr/>
          </p:nvSpPr>
          <p:spPr>
            <a:xfrm>
              <a:off x="76200" y="95250"/>
              <a:ext cx="660400" cy="641350"/>
            </a:xfrm>
            <a:prstGeom prst="rect">
              <a:avLst/>
            </a:prstGeom>
          </p:spPr>
          <p:txBody>
            <a:bodyPr lIns="50800" tIns="50800" rIns="50800" bIns="50800" rtlCol="0" anchor="ctr"/>
            <a:lstStyle/>
            <a:p>
              <a:pPr algn="ctr">
                <a:lnSpc>
                  <a:spcPts val="1214"/>
                </a:lnSpc>
              </a:pPr>
              <a:endParaRPr/>
            </a:p>
          </p:txBody>
        </p:sp>
      </p:grpSp>
      <p:sp>
        <p:nvSpPr>
          <p:cNvPr id="32" name="TextBox 32"/>
          <p:cNvSpPr txBox="1"/>
          <p:nvPr/>
        </p:nvSpPr>
        <p:spPr>
          <a:xfrm>
            <a:off x="2395589" y="3091120"/>
            <a:ext cx="4272000" cy="407669"/>
          </a:xfrm>
          <a:prstGeom prst="rect">
            <a:avLst/>
          </a:prstGeom>
        </p:spPr>
        <p:txBody>
          <a:bodyPr lIns="0" tIns="0" rIns="0" bIns="0" rtlCol="0" anchor="t">
            <a:spAutoFit/>
          </a:bodyPr>
          <a:lstStyle/>
          <a:p>
            <a:pPr marL="0" lvl="0" indent="0" algn="l">
              <a:lnSpc>
                <a:spcPts val="1680"/>
              </a:lnSpc>
              <a:spcBef>
                <a:spcPct val="0"/>
              </a:spcBef>
            </a:pPr>
            <a:r>
              <a:rPr lang="en-US" sz="1200">
                <a:solidFill>
                  <a:srgbClr val="000000"/>
                </a:solidFill>
                <a:latin typeface="Garet"/>
                <a:ea typeface="Garet"/>
                <a:cs typeface="Garet"/>
                <a:sym typeface="Garet"/>
              </a:rPr>
              <a:t>Subvention et distribution d’au moins 1000 L d’intrants agricoles certifiés</a:t>
            </a:r>
          </a:p>
        </p:txBody>
      </p:sp>
      <p:sp>
        <p:nvSpPr>
          <p:cNvPr id="33" name="TextBox 33"/>
          <p:cNvSpPr txBox="1"/>
          <p:nvPr/>
        </p:nvSpPr>
        <p:spPr>
          <a:xfrm>
            <a:off x="2395589" y="2823001"/>
            <a:ext cx="4272000" cy="240665"/>
          </a:xfrm>
          <a:prstGeom prst="rect">
            <a:avLst/>
          </a:prstGeom>
        </p:spPr>
        <p:txBody>
          <a:bodyPr lIns="0" tIns="0" rIns="0" bIns="0" rtlCol="0" anchor="t">
            <a:spAutoFit/>
          </a:bodyPr>
          <a:lstStyle/>
          <a:p>
            <a:pPr marL="0" lvl="0" indent="0" algn="l">
              <a:lnSpc>
                <a:spcPts val="1960"/>
              </a:lnSpc>
              <a:spcBef>
                <a:spcPct val="0"/>
              </a:spcBef>
            </a:pPr>
            <a:r>
              <a:rPr lang="en-US" sz="1400" b="1">
                <a:solidFill>
                  <a:srgbClr val="167F12"/>
                </a:solidFill>
                <a:latin typeface="Garet Ultra-Bold"/>
                <a:ea typeface="Garet Ultra-Bold"/>
                <a:cs typeface="Garet Ultra-Bold"/>
                <a:sym typeface="Garet Ultra-Bold"/>
              </a:rPr>
              <a:t>SOUTIENS AUX AGRICULTEURS</a:t>
            </a:r>
          </a:p>
        </p:txBody>
      </p:sp>
      <p:sp>
        <p:nvSpPr>
          <p:cNvPr id="34" name="TextBox 34"/>
          <p:cNvSpPr txBox="1"/>
          <p:nvPr/>
        </p:nvSpPr>
        <p:spPr>
          <a:xfrm>
            <a:off x="756000" y="775050"/>
            <a:ext cx="6048000" cy="313690"/>
          </a:xfrm>
          <a:prstGeom prst="rect">
            <a:avLst/>
          </a:prstGeom>
        </p:spPr>
        <p:txBody>
          <a:bodyPr lIns="0" tIns="0" rIns="0" bIns="0" rtlCol="0" anchor="t">
            <a:spAutoFit/>
          </a:bodyPr>
          <a:lstStyle/>
          <a:p>
            <a:pPr marL="0" lvl="0" indent="0" algn="l">
              <a:lnSpc>
                <a:spcPts val="2419"/>
              </a:lnSpc>
              <a:spcBef>
                <a:spcPct val="0"/>
              </a:spcBef>
            </a:pPr>
            <a:r>
              <a:rPr lang="en-US" sz="2199" b="1">
                <a:solidFill>
                  <a:srgbClr val="167F12"/>
                </a:solidFill>
                <a:latin typeface="Garet Ultra-Bold"/>
                <a:ea typeface="Garet Ultra-Bold"/>
                <a:cs typeface="Garet Ultra-Bold"/>
                <a:sym typeface="Garet Ultra-Bold"/>
              </a:rPr>
              <a:t>PERSPECTIVES</a:t>
            </a:r>
            <a:r>
              <a:rPr lang="en-US" sz="2199" b="1" u="none" strike="noStrike">
                <a:solidFill>
                  <a:srgbClr val="167F12"/>
                </a:solidFill>
                <a:latin typeface="Garet Ultra-Bold"/>
                <a:ea typeface="Garet Ultra-Bold"/>
                <a:cs typeface="Garet Ultra-Bold"/>
                <a:sym typeface="Garet Ultra-Bold"/>
              </a:rPr>
              <a:t> ET ORIENTATIONS 2026</a:t>
            </a:r>
          </a:p>
        </p:txBody>
      </p:sp>
      <p:sp>
        <p:nvSpPr>
          <p:cNvPr id="35" name="TextBox 35"/>
          <p:cNvSpPr txBox="1"/>
          <p:nvPr/>
        </p:nvSpPr>
        <p:spPr>
          <a:xfrm>
            <a:off x="1960411" y="1758079"/>
            <a:ext cx="4694428" cy="407697"/>
          </a:xfrm>
          <a:prstGeom prst="rect">
            <a:avLst/>
          </a:prstGeom>
        </p:spPr>
        <p:txBody>
          <a:bodyPr lIns="0" tIns="0" rIns="0" bIns="0" rtlCol="0" anchor="t">
            <a:spAutoFit/>
          </a:bodyPr>
          <a:lstStyle/>
          <a:p>
            <a:pPr marL="0" lvl="0" indent="0" algn="l">
              <a:lnSpc>
                <a:spcPts val="1678"/>
              </a:lnSpc>
              <a:spcBef>
                <a:spcPct val="0"/>
              </a:spcBef>
            </a:pPr>
            <a:r>
              <a:rPr lang="en-US" sz="1198">
                <a:solidFill>
                  <a:srgbClr val="000000"/>
                </a:solidFill>
                <a:latin typeface="Garet"/>
                <a:ea typeface="Garet"/>
                <a:cs typeface="Garet"/>
                <a:sym typeface="Garet"/>
              </a:rPr>
              <a:t>Pour l’année 2026, la Fondation Africa Forever ambitionne de renforcer et élargir ses actions à travers :</a:t>
            </a:r>
          </a:p>
        </p:txBody>
      </p:sp>
      <p:sp>
        <p:nvSpPr>
          <p:cNvPr id="36" name="TextBox 36"/>
          <p:cNvSpPr txBox="1"/>
          <p:nvPr/>
        </p:nvSpPr>
        <p:spPr>
          <a:xfrm>
            <a:off x="1960411" y="8429689"/>
            <a:ext cx="4694428" cy="556348"/>
          </a:xfrm>
          <a:prstGeom prst="rect">
            <a:avLst/>
          </a:prstGeom>
        </p:spPr>
        <p:txBody>
          <a:bodyPr lIns="0" tIns="0" rIns="0" bIns="0" rtlCol="0" anchor="t">
            <a:spAutoFit/>
          </a:bodyPr>
          <a:lstStyle/>
          <a:p>
            <a:pPr marL="0" lvl="0" indent="0" algn="l">
              <a:lnSpc>
                <a:spcPts val="1538"/>
              </a:lnSpc>
              <a:spcBef>
                <a:spcPct val="0"/>
              </a:spcBef>
            </a:pPr>
            <a:r>
              <a:rPr lang="en-US" sz="1098">
                <a:solidFill>
                  <a:srgbClr val="000000"/>
                </a:solidFill>
                <a:latin typeface="Garet"/>
                <a:ea typeface="Garet"/>
                <a:cs typeface="Garet"/>
                <a:sym typeface="Garet"/>
              </a:rPr>
              <a:t>La Fondation souhaite également améliorer sa communication institutionnelle afin de mieux valoriser ses impacts et attirer de nouveaux partenaires.</a:t>
            </a:r>
          </a:p>
        </p:txBody>
      </p:sp>
      <p:sp>
        <p:nvSpPr>
          <p:cNvPr id="37" name="Freeform 37"/>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3"/>
            <a:stretch>
              <a:fillRect l="-12239" t="-11900" r="-10490" b="-21684"/>
            </a:stretch>
          </a:blipFill>
        </p:spPr>
      </p:sp>
      <p:sp>
        <p:nvSpPr>
          <p:cNvPr id="38" name="TextBox 38"/>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7091" y="6249050"/>
            <a:ext cx="7819216" cy="3686950"/>
          </a:xfrm>
          <a:custGeom>
            <a:avLst/>
            <a:gdLst/>
            <a:ahLst/>
            <a:cxnLst/>
            <a:rect l="l" t="t" r="r" b="b"/>
            <a:pathLst>
              <a:path w="7819216" h="3686950">
                <a:moveTo>
                  <a:pt x="0" y="0"/>
                </a:moveTo>
                <a:lnTo>
                  <a:pt x="7819216" y="0"/>
                </a:lnTo>
                <a:lnTo>
                  <a:pt x="7819216" y="3686950"/>
                </a:lnTo>
                <a:lnTo>
                  <a:pt x="0" y="3686950"/>
                </a:lnTo>
                <a:lnTo>
                  <a:pt x="0" y="0"/>
                </a:lnTo>
                <a:close/>
              </a:path>
            </a:pathLst>
          </a:custGeom>
          <a:blipFill>
            <a:blip r:embed="rId2"/>
            <a:stretch>
              <a:fillRect t="-7139" b="-33988"/>
            </a:stretch>
          </a:blipFill>
        </p:spPr>
      </p:sp>
      <p:sp>
        <p:nvSpPr>
          <p:cNvPr id="3" name="TextBox 3"/>
          <p:cNvSpPr txBox="1"/>
          <p:nvPr/>
        </p:nvSpPr>
        <p:spPr>
          <a:xfrm>
            <a:off x="756000" y="1677051"/>
            <a:ext cx="6048000" cy="4257674"/>
          </a:xfrm>
          <a:prstGeom prst="rect">
            <a:avLst/>
          </a:prstGeom>
        </p:spPr>
        <p:txBody>
          <a:bodyPr lIns="0" tIns="0" rIns="0" bIns="0" rtlCol="0" anchor="t">
            <a:spAutoFit/>
          </a:bodyPr>
          <a:lstStyle/>
          <a:p>
            <a:pPr marL="0" lvl="0" indent="0" algn="l">
              <a:lnSpc>
                <a:spcPts val="2100"/>
              </a:lnSpc>
              <a:spcBef>
                <a:spcPct val="0"/>
              </a:spcBef>
            </a:pPr>
            <a:r>
              <a:rPr lang="en-US" sz="1500" u="none" strike="noStrike">
                <a:solidFill>
                  <a:srgbClr val="2B0A09"/>
                </a:solidFill>
                <a:latin typeface="Garet"/>
                <a:ea typeface="Garet"/>
                <a:cs typeface="Garet"/>
                <a:sym typeface="Garet"/>
              </a:rPr>
              <a:t>L’année 2025 a été une année de forte mobilisation et d’impact pour la Fondation Africa Forever. </a:t>
            </a:r>
          </a:p>
          <a:p>
            <a:pPr marL="0" lvl="0" indent="0" algn="l">
              <a:lnSpc>
                <a:spcPts val="2100"/>
              </a:lnSpc>
              <a:spcBef>
                <a:spcPct val="0"/>
              </a:spcBef>
            </a:pPr>
            <a:endParaRPr lang="en-US" sz="1500" u="none" strike="noStrike">
              <a:solidFill>
                <a:srgbClr val="2B0A09"/>
              </a:solidFill>
              <a:latin typeface="Garet"/>
              <a:ea typeface="Garet"/>
              <a:cs typeface="Garet"/>
              <a:sym typeface="Garet"/>
            </a:endParaRPr>
          </a:p>
          <a:p>
            <a:pPr marL="0" lvl="0" indent="0" algn="l">
              <a:lnSpc>
                <a:spcPts val="2100"/>
              </a:lnSpc>
              <a:spcBef>
                <a:spcPct val="0"/>
              </a:spcBef>
            </a:pPr>
            <a:r>
              <a:rPr lang="en-US" sz="1500" u="none" strike="noStrike">
                <a:solidFill>
                  <a:srgbClr val="2B0A09"/>
                </a:solidFill>
                <a:latin typeface="Garet"/>
                <a:ea typeface="Garet"/>
                <a:cs typeface="Garet"/>
                <a:sym typeface="Garet"/>
              </a:rPr>
              <a:t>Les actions menées ont permis d’accompagner efficacement des producteurs agricoles, des communautés, des institutions de formation et des familles vulnérables en Côte d’Ivoire et en République de Guinée.</a:t>
            </a:r>
          </a:p>
          <a:p>
            <a:pPr marL="0" lvl="0" indent="0" algn="l">
              <a:lnSpc>
                <a:spcPts val="2100"/>
              </a:lnSpc>
              <a:spcBef>
                <a:spcPct val="0"/>
              </a:spcBef>
            </a:pPr>
            <a:endParaRPr lang="en-US" sz="1500" u="none" strike="noStrike">
              <a:solidFill>
                <a:srgbClr val="2B0A09"/>
              </a:solidFill>
              <a:latin typeface="Garet"/>
              <a:ea typeface="Garet"/>
              <a:cs typeface="Garet"/>
              <a:sym typeface="Garet"/>
            </a:endParaRPr>
          </a:p>
          <a:p>
            <a:pPr marL="0" lvl="0" indent="0" algn="l">
              <a:lnSpc>
                <a:spcPts val="2100"/>
              </a:lnSpc>
              <a:spcBef>
                <a:spcPct val="0"/>
              </a:spcBef>
            </a:pPr>
            <a:r>
              <a:rPr lang="en-US" sz="1500" u="none" strike="noStrike">
                <a:solidFill>
                  <a:srgbClr val="2B0A09"/>
                </a:solidFill>
                <a:latin typeface="Garet"/>
                <a:ea typeface="Garet"/>
                <a:cs typeface="Garet"/>
                <a:sym typeface="Garet"/>
              </a:rPr>
              <a:t>Avec un engagement global estimé à 40 900 000 FCFA, </a:t>
            </a:r>
          </a:p>
          <a:p>
            <a:pPr marL="0" lvl="0" indent="0" algn="l">
              <a:lnSpc>
                <a:spcPts val="2100"/>
              </a:lnSpc>
              <a:spcBef>
                <a:spcPct val="0"/>
              </a:spcBef>
            </a:pPr>
            <a:r>
              <a:rPr lang="en-US" sz="1500" u="none" strike="noStrike">
                <a:solidFill>
                  <a:srgbClr val="2B0A09"/>
                </a:solidFill>
                <a:latin typeface="Garet"/>
                <a:ea typeface="Garet"/>
                <a:cs typeface="Garet"/>
                <a:sym typeface="Garet"/>
              </a:rPr>
              <a:t>la Fondation démontre sa capacité opérationnelle, sa solidité financière et sa vision panafricaine. </a:t>
            </a:r>
          </a:p>
          <a:p>
            <a:pPr marL="0" lvl="0" indent="0" algn="l">
              <a:lnSpc>
                <a:spcPts val="2100"/>
              </a:lnSpc>
              <a:spcBef>
                <a:spcPct val="0"/>
              </a:spcBef>
            </a:pPr>
            <a:endParaRPr lang="en-US" sz="1500" u="none" strike="noStrike">
              <a:solidFill>
                <a:srgbClr val="2B0A09"/>
              </a:solidFill>
              <a:latin typeface="Garet"/>
              <a:ea typeface="Garet"/>
              <a:cs typeface="Garet"/>
              <a:sym typeface="Garet"/>
            </a:endParaRPr>
          </a:p>
          <a:p>
            <a:pPr marL="0" lvl="0" indent="0" algn="l">
              <a:lnSpc>
                <a:spcPts val="2100"/>
              </a:lnSpc>
              <a:spcBef>
                <a:spcPct val="0"/>
              </a:spcBef>
            </a:pPr>
            <a:r>
              <a:rPr lang="en-US" sz="1500" u="none" strike="noStrike">
                <a:solidFill>
                  <a:srgbClr val="2B0A09"/>
                </a:solidFill>
                <a:latin typeface="Garet"/>
                <a:ea typeface="Garet"/>
                <a:cs typeface="Garet"/>
                <a:sym typeface="Garet"/>
              </a:rPr>
              <a:t>Ce rapport constitue un outil de transparence et de confiance, destiné à renforcer les relations avec les partenaires existants et à ouvrir la voie à de nouvelles collaborations stratégiques.</a:t>
            </a:r>
          </a:p>
        </p:txBody>
      </p:sp>
      <p:sp>
        <p:nvSpPr>
          <p:cNvPr id="4" name="TextBox 4"/>
          <p:cNvSpPr txBox="1"/>
          <p:nvPr/>
        </p:nvSpPr>
        <p:spPr>
          <a:xfrm>
            <a:off x="756000" y="775050"/>
            <a:ext cx="6048000" cy="618490"/>
          </a:xfrm>
          <a:prstGeom prst="rect">
            <a:avLst/>
          </a:prstGeom>
        </p:spPr>
        <p:txBody>
          <a:bodyPr lIns="0" tIns="0" rIns="0" bIns="0" rtlCol="0" anchor="t">
            <a:spAutoFit/>
          </a:bodyPr>
          <a:lstStyle/>
          <a:p>
            <a:pPr marL="0" lvl="0" indent="0" algn="l">
              <a:lnSpc>
                <a:spcPts val="2419"/>
              </a:lnSpc>
              <a:spcBef>
                <a:spcPct val="0"/>
              </a:spcBef>
            </a:pPr>
            <a:r>
              <a:rPr lang="en-US" sz="2199" b="1">
                <a:solidFill>
                  <a:srgbClr val="167F12"/>
                </a:solidFill>
                <a:latin typeface="Garet Ultra-Bold"/>
                <a:ea typeface="Garet Ultra-Bold"/>
                <a:cs typeface="Garet Ultra-Bold"/>
                <a:sym typeface="Garet Ultra-Bold"/>
              </a:rPr>
              <a:t>ENSEMBLE, AGISSONS POUR LUTTER CONTRE LA PAUVRETÉ</a:t>
            </a:r>
          </a:p>
        </p:txBody>
      </p:sp>
      <p:sp>
        <p:nvSpPr>
          <p:cNvPr id="5" name="Freeform 5"/>
          <p:cNvSpPr/>
          <p:nvPr/>
        </p:nvSpPr>
        <p:spPr>
          <a:xfrm>
            <a:off x="6910849" y="127638"/>
            <a:ext cx="516551" cy="474577"/>
          </a:xfrm>
          <a:custGeom>
            <a:avLst/>
            <a:gdLst/>
            <a:ahLst/>
            <a:cxnLst/>
            <a:rect l="l" t="t" r="r" b="b"/>
            <a:pathLst>
              <a:path w="516551" h="474577">
                <a:moveTo>
                  <a:pt x="0" y="0"/>
                </a:moveTo>
                <a:lnTo>
                  <a:pt x="516551" y="0"/>
                </a:lnTo>
                <a:lnTo>
                  <a:pt x="516551" y="474577"/>
                </a:lnTo>
                <a:lnTo>
                  <a:pt x="0" y="474577"/>
                </a:lnTo>
                <a:lnTo>
                  <a:pt x="0" y="0"/>
                </a:lnTo>
                <a:close/>
              </a:path>
            </a:pathLst>
          </a:custGeom>
          <a:blipFill>
            <a:blip r:embed="rId3"/>
            <a:stretch>
              <a:fillRect l="-12239" t="-11900" r="-10490" b="-21684"/>
            </a:stretch>
          </a:blipFill>
        </p:spPr>
      </p:sp>
      <p:sp>
        <p:nvSpPr>
          <p:cNvPr id="6" name="TextBox 6"/>
          <p:cNvSpPr txBox="1"/>
          <p:nvPr/>
        </p:nvSpPr>
        <p:spPr>
          <a:xfrm>
            <a:off x="780449" y="10386588"/>
            <a:ext cx="6048000" cy="251460"/>
          </a:xfrm>
          <a:prstGeom prst="rect">
            <a:avLst/>
          </a:prstGeom>
        </p:spPr>
        <p:txBody>
          <a:bodyPr lIns="0" tIns="0" rIns="0" bIns="0" rtlCol="0" anchor="t">
            <a:spAutoFit/>
          </a:bodyPr>
          <a:lstStyle/>
          <a:p>
            <a:pPr marL="0" lvl="1" indent="0" algn="ctr">
              <a:lnSpc>
                <a:spcPts val="1980"/>
              </a:lnSpc>
              <a:spcBef>
                <a:spcPct val="0"/>
              </a:spcBef>
            </a:pPr>
            <a:r>
              <a:rPr lang="en-US" sz="1800" b="1">
                <a:solidFill>
                  <a:srgbClr val="167F12"/>
                </a:solidFill>
                <a:latin typeface="Garet Ultra-Bold"/>
                <a:ea typeface="Garet Ultra-Bold"/>
                <a:cs typeface="Garet Ultra-Bold"/>
                <a:sym typeface="Garet Ultra-Bold"/>
              </a:rPr>
              <a:t>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2000" y="1665029"/>
            <a:ext cx="6996000" cy="6834715"/>
          </a:xfrm>
          <a:custGeom>
            <a:avLst/>
            <a:gdLst/>
            <a:ahLst/>
            <a:cxnLst/>
            <a:rect l="l" t="t" r="r" b="b"/>
            <a:pathLst>
              <a:path w="6996000" h="6834715">
                <a:moveTo>
                  <a:pt x="0" y="0"/>
                </a:moveTo>
                <a:lnTo>
                  <a:pt x="6996000" y="0"/>
                </a:lnTo>
                <a:lnTo>
                  <a:pt x="6996000" y="6834714"/>
                </a:lnTo>
                <a:lnTo>
                  <a:pt x="0" y="6834714"/>
                </a:lnTo>
                <a:lnTo>
                  <a:pt x="0" y="0"/>
                </a:lnTo>
                <a:close/>
              </a:path>
            </a:pathLst>
          </a:custGeom>
          <a:blipFill>
            <a:blip r:embed="rId2"/>
            <a:stretch>
              <a:fillRect l="-15208" r="-15208"/>
            </a:stretch>
          </a:blipFill>
        </p:spPr>
      </p:sp>
      <p:grpSp>
        <p:nvGrpSpPr>
          <p:cNvPr id="3" name="Group 3"/>
          <p:cNvGrpSpPr/>
          <p:nvPr/>
        </p:nvGrpSpPr>
        <p:grpSpPr>
          <a:xfrm>
            <a:off x="3593540" y="4394737"/>
            <a:ext cx="4158460" cy="1645046"/>
            <a:chOff x="0" y="0"/>
            <a:chExt cx="1490298" cy="589547"/>
          </a:xfrm>
        </p:grpSpPr>
        <p:sp>
          <p:nvSpPr>
            <p:cNvPr id="4" name="Freeform 4"/>
            <p:cNvSpPr/>
            <p:nvPr/>
          </p:nvSpPr>
          <p:spPr>
            <a:xfrm>
              <a:off x="0" y="0"/>
              <a:ext cx="1490298" cy="589547"/>
            </a:xfrm>
            <a:custGeom>
              <a:avLst/>
              <a:gdLst/>
              <a:ahLst/>
              <a:cxnLst/>
              <a:rect l="l" t="t" r="r" b="b"/>
              <a:pathLst>
                <a:path w="1490298" h="589547">
                  <a:moveTo>
                    <a:pt x="0" y="0"/>
                  </a:moveTo>
                  <a:lnTo>
                    <a:pt x="1490298" y="0"/>
                  </a:lnTo>
                  <a:lnTo>
                    <a:pt x="1490298" y="589547"/>
                  </a:lnTo>
                  <a:lnTo>
                    <a:pt x="0" y="589547"/>
                  </a:lnTo>
                  <a:close/>
                </a:path>
              </a:pathLst>
            </a:custGeom>
            <a:solidFill>
              <a:srgbClr val="FBCC0A"/>
            </a:solidFill>
          </p:spPr>
        </p:sp>
        <p:sp>
          <p:nvSpPr>
            <p:cNvPr id="5" name="TextBox 5"/>
            <p:cNvSpPr txBox="1"/>
            <p:nvPr/>
          </p:nvSpPr>
          <p:spPr>
            <a:xfrm>
              <a:off x="0" y="19050"/>
              <a:ext cx="1490298" cy="570497"/>
            </a:xfrm>
            <a:prstGeom prst="rect">
              <a:avLst/>
            </a:prstGeom>
          </p:spPr>
          <p:txBody>
            <a:bodyPr lIns="50800" tIns="50800" rIns="50800" bIns="50800" rtlCol="0" anchor="ctr"/>
            <a:lstStyle/>
            <a:p>
              <a:pPr algn="ctr">
                <a:lnSpc>
                  <a:spcPts val="1214"/>
                </a:lnSpc>
              </a:pPr>
              <a:endParaRPr/>
            </a:p>
          </p:txBody>
        </p:sp>
      </p:grpSp>
      <p:sp>
        <p:nvSpPr>
          <p:cNvPr id="6" name="TextBox 6"/>
          <p:cNvSpPr txBox="1"/>
          <p:nvPr/>
        </p:nvSpPr>
        <p:spPr>
          <a:xfrm>
            <a:off x="954120" y="8782962"/>
            <a:ext cx="2192276" cy="240665"/>
          </a:xfrm>
          <a:prstGeom prst="rect">
            <a:avLst/>
          </a:prstGeom>
        </p:spPr>
        <p:txBody>
          <a:bodyPr lIns="0" tIns="0" rIns="0" bIns="0" rtlCol="0" anchor="t">
            <a:spAutoFit/>
          </a:bodyPr>
          <a:lstStyle/>
          <a:p>
            <a:pPr marL="0" lvl="0" indent="0" algn="l">
              <a:lnSpc>
                <a:spcPts val="1960"/>
              </a:lnSpc>
            </a:pPr>
            <a:r>
              <a:rPr lang="en-US" sz="1400" b="1">
                <a:solidFill>
                  <a:srgbClr val="167F12"/>
                </a:solidFill>
                <a:latin typeface="Garet Ultra-Bold"/>
                <a:ea typeface="Garet Ultra-Bold"/>
                <a:cs typeface="Garet Ultra-Bold"/>
                <a:sym typeface="Garet Ultra-Bold"/>
              </a:rPr>
              <a:t>LE PRÉSIDENT / PCA</a:t>
            </a:r>
          </a:p>
        </p:txBody>
      </p:sp>
      <p:sp>
        <p:nvSpPr>
          <p:cNvPr id="7" name="TextBox 7"/>
          <p:cNvSpPr txBox="1"/>
          <p:nvPr/>
        </p:nvSpPr>
        <p:spPr>
          <a:xfrm>
            <a:off x="3960000" y="4770857"/>
            <a:ext cx="2844000" cy="807080"/>
          </a:xfrm>
          <a:prstGeom prst="rect">
            <a:avLst/>
          </a:prstGeom>
        </p:spPr>
        <p:txBody>
          <a:bodyPr lIns="0" tIns="0" rIns="0" bIns="0" rtlCol="0" anchor="t">
            <a:spAutoFit/>
          </a:bodyPr>
          <a:lstStyle/>
          <a:p>
            <a:pPr marL="0" lvl="0" indent="0" algn="l">
              <a:lnSpc>
                <a:spcPts val="3320"/>
              </a:lnSpc>
            </a:pPr>
            <a:r>
              <a:rPr lang="en-US" sz="2000" b="1">
                <a:solidFill>
                  <a:srgbClr val="FFFFFF"/>
                </a:solidFill>
                <a:latin typeface="Garet Bold"/>
                <a:ea typeface="Garet Bold"/>
                <a:cs typeface="Garet Bold"/>
                <a:sym typeface="Garet Bold"/>
              </a:rPr>
              <a:t>FA</a:t>
            </a:r>
            <a:r>
              <a:rPr lang="en-US" sz="2000" b="1" u="none" strike="noStrike">
                <a:solidFill>
                  <a:srgbClr val="FFFFFF"/>
                </a:solidFill>
                <a:latin typeface="Garet Bold"/>
                <a:ea typeface="Garet Bold"/>
                <a:cs typeface="Garet Bold"/>
                <a:sym typeface="Garet Bold"/>
              </a:rPr>
              <a:t>IT À ABIDJAN, </a:t>
            </a:r>
          </a:p>
          <a:p>
            <a:pPr marL="0" lvl="0" indent="0" algn="l">
              <a:lnSpc>
                <a:spcPts val="3320"/>
              </a:lnSpc>
            </a:pPr>
            <a:r>
              <a:rPr lang="en-US" sz="2000" b="1" u="none" strike="noStrike">
                <a:solidFill>
                  <a:srgbClr val="FFFFFF"/>
                </a:solidFill>
                <a:latin typeface="Garet Bold"/>
                <a:ea typeface="Garet Bold"/>
                <a:cs typeface="Garet Bold"/>
                <a:sym typeface="Garet Bold"/>
              </a:rPr>
              <a:t>LE 05 JANVIER 2026</a:t>
            </a:r>
          </a:p>
        </p:txBody>
      </p:sp>
      <p:sp>
        <p:nvSpPr>
          <p:cNvPr id="8" name="TextBox 8"/>
          <p:cNvSpPr txBox="1"/>
          <p:nvPr/>
        </p:nvSpPr>
        <p:spPr>
          <a:xfrm>
            <a:off x="4352823" y="8659137"/>
            <a:ext cx="2359737" cy="488315"/>
          </a:xfrm>
          <a:prstGeom prst="rect">
            <a:avLst/>
          </a:prstGeom>
        </p:spPr>
        <p:txBody>
          <a:bodyPr lIns="0" tIns="0" rIns="0" bIns="0" rtlCol="0" anchor="t">
            <a:spAutoFit/>
          </a:bodyPr>
          <a:lstStyle/>
          <a:p>
            <a:pPr algn="ctr">
              <a:lnSpc>
                <a:spcPts val="1960"/>
              </a:lnSpc>
            </a:pPr>
            <a:r>
              <a:rPr lang="en-US" sz="1400" b="1">
                <a:solidFill>
                  <a:srgbClr val="167F12"/>
                </a:solidFill>
                <a:latin typeface="Garet Ultra-Bold"/>
                <a:ea typeface="Garet Ultra-Bold"/>
                <a:cs typeface="Garet Ultra-Bold"/>
                <a:sym typeface="Garet Ultra-Bold"/>
              </a:rPr>
              <a:t>LES COMMISSAIRES</a:t>
            </a:r>
          </a:p>
          <a:p>
            <a:pPr marL="0" lvl="0" indent="0" algn="ctr">
              <a:lnSpc>
                <a:spcPts val="1960"/>
              </a:lnSpc>
            </a:pPr>
            <a:r>
              <a:rPr lang="en-US" sz="1400" b="1">
                <a:solidFill>
                  <a:srgbClr val="167F12"/>
                </a:solidFill>
                <a:latin typeface="Garet Ultra-Bold"/>
                <a:ea typeface="Garet Ultra-Bold"/>
                <a:cs typeface="Garet Ultra-Bold"/>
                <a:sym typeface="Garet Ultra-Bold"/>
              </a:rPr>
              <a:t>AUX COMPTES</a:t>
            </a:r>
          </a:p>
        </p:txBody>
      </p:sp>
      <p:sp>
        <p:nvSpPr>
          <p:cNvPr id="9" name="Freeform 9"/>
          <p:cNvSpPr/>
          <p:nvPr/>
        </p:nvSpPr>
        <p:spPr>
          <a:xfrm>
            <a:off x="6026584" y="760284"/>
            <a:ext cx="777416" cy="714244"/>
          </a:xfrm>
          <a:custGeom>
            <a:avLst/>
            <a:gdLst/>
            <a:ahLst/>
            <a:cxnLst/>
            <a:rect l="l" t="t" r="r" b="b"/>
            <a:pathLst>
              <a:path w="777416" h="714244">
                <a:moveTo>
                  <a:pt x="0" y="0"/>
                </a:moveTo>
                <a:lnTo>
                  <a:pt x="777416" y="0"/>
                </a:lnTo>
                <a:lnTo>
                  <a:pt x="777416" y="714245"/>
                </a:lnTo>
                <a:lnTo>
                  <a:pt x="0" y="714245"/>
                </a:lnTo>
                <a:lnTo>
                  <a:pt x="0" y="0"/>
                </a:lnTo>
                <a:close/>
              </a:path>
            </a:pathLst>
          </a:custGeom>
          <a:blipFill>
            <a:blip r:embed="rId3"/>
            <a:stretch>
              <a:fillRect l="-12239" t="-11900" r="-10490" b="-21684"/>
            </a:stretch>
          </a:blipFill>
        </p:spPr>
      </p:sp>
      <p:pic>
        <p:nvPicPr>
          <p:cNvPr id="1026" name="Picture 2" descr="Signature Sar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7184" y="8959992"/>
            <a:ext cx="1787525" cy="15684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ignature Koné"/>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2348" y="8992570"/>
            <a:ext cx="1590675" cy="13985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C:\Users\Raheem Abd\AppData\Local\Microsoft\Windows\INetCache\Content.Word\Signature Sekongo.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3650" y="9003235"/>
            <a:ext cx="889000" cy="70358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1554</Words>
  <Application>Microsoft Office PowerPoint</Application>
  <PresentationFormat>Custom</PresentationFormat>
  <Paragraphs>223</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Calibri</vt:lpstr>
      <vt:lpstr>Garet Italics</vt:lpstr>
      <vt:lpstr>Garet Bold Italics</vt:lpstr>
      <vt:lpstr>Montserrat Medium</vt:lpstr>
      <vt:lpstr>Arial</vt:lpstr>
      <vt:lpstr>Garet Bold</vt:lpstr>
      <vt:lpstr>Garet Ultra-Bold</vt:lpstr>
      <vt:lpstr>Montserrat Bold</vt:lpstr>
      <vt:lpstr>Arimo Bold</vt:lpstr>
      <vt:lpstr>Garet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 d'activité Annuel_Africa Forever 2025</dc:title>
  <dc:creator>Raheem Abd</dc:creator>
  <cp:lastModifiedBy>Raheem Abd</cp:lastModifiedBy>
  <cp:revision>4</cp:revision>
  <dcterms:created xsi:type="dcterms:W3CDTF">2006-08-16T00:00:00Z</dcterms:created>
  <dcterms:modified xsi:type="dcterms:W3CDTF">2026-09-28T15:14:23Z</dcterms:modified>
  <dc:identifier>DAHIWOU1E_A</dc:identifier>
</cp:coreProperties>
</file>